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5" r:id="rId20"/>
    <p:sldId id="334"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336" r:id="rId41"/>
    <p:sldId id="296" r:id="rId42"/>
    <p:sldId id="337" r:id="rId43"/>
    <p:sldId id="318" r:id="rId44"/>
    <p:sldId id="338" r:id="rId45"/>
    <p:sldId id="319" r:id="rId46"/>
    <p:sldId id="321" r:id="rId47"/>
    <p:sldId id="322" r:id="rId48"/>
    <p:sldId id="339" r:id="rId49"/>
    <p:sldId id="323" r:id="rId50"/>
    <p:sldId id="340" r:id="rId51"/>
    <p:sldId id="324" r:id="rId52"/>
    <p:sldId id="341" r:id="rId53"/>
    <p:sldId id="288" r:id="rId54"/>
    <p:sldId id="289" r:id="rId55"/>
    <p:sldId id="320" r:id="rId56"/>
    <p:sldId id="274" r:id="rId57"/>
    <p:sldId id="275" r:id="rId58"/>
    <p:sldId id="329"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9" d="100"/>
          <a:sy n="99" d="100"/>
        </p:scale>
        <p:origin x="129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12/30/2025</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1546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209176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uhammadAdeel-DataScientist/IBM-Applied-Data-Science-Capstone/blob/main/03-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uhammadAdeel-DataScientist/IBM-Applied-Data-Science-Capstone/blob/main/05-eda-dat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uhammadAdeel-DataScientist/IBM-Applied-Data-Science-Capstone/blob/main/04-eda-sql-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uhammadAdeel-DataScientist/IBM-Applied-Data-Science-Capstone/blob/main/06-Intractive-Analytics-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uhammadAdeel-DataScientist/IBM-Applied-Data-Science-Capstone/blob/main/07-Intractive-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MuhammadAdeel-DataScientist/IBM-Applied-Data-Science-Capstone/blob/main/08-SpaceX_Machine%20Learning%20Prediction_Part_5.ipynb"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MuhammadAdeel-DataScientist/IBM-Applied-Data-Science-Capstone"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MuhammadAdeel-DataScientist/IBM-Applied-Data-Science-Capstone/blob/main/01-spacex-data-collection-api.ipynb"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uhammadAdeel-DataScientist/IBM-Applied-Data-Science-Capstone/blob/main/02-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panose="020B0604020104020204" pitchFamily="34" charset="0"/>
                <a:ea typeface="SF Pro" pitchFamily="2" charset="0"/>
                <a:cs typeface="SF Pro" pitchFamily="2" charset="0"/>
              </a:rPr>
              <a:t>Muhammad Adeel</a:t>
            </a:r>
          </a:p>
          <a:p>
            <a:r>
              <a:rPr lang="en-US" dirty="0" smtClean="0">
                <a:solidFill>
                  <a:schemeClr val="bg2"/>
                </a:solidFill>
                <a:latin typeface="Abadi" panose="020B0604020104020204" pitchFamily="34" charset="0"/>
                <a:ea typeface="SF Pro" pitchFamily="2" charset="0"/>
                <a:cs typeface="SF Pro" pitchFamily="2" charset="0"/>
              </a:rPr>
              <a:t>19-12-2025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922411" y="1792288"/>
            <a:ext cx="4602490" cy="423328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600"/>
              </a:spcBef>
            </a:pPr>
            <a:r>
              <a:rPr lang="en-US" sz="1400" dirty="0">
                <a:latin typeface="Times New Roman" panose="02020603050405020304" pitchFamily="18" charset="0"/>
                <a:cs typeface="Times New Roman" panose="02020603050405020304" pitchFamily="18" charset="0"/>
              </a:rPr>
              <a:t>Raw datasets collected from </a:t>
            </a:r>
            <a:r>
              <a:rPr lang="en-US" sz="1400" b="1" dirty="0">
                <a:latin typeface="Times New Roman" panose="02020603050405020304" pitchFamily="18" charset="0"/>
                <a:cs typeface="Times New Roman" panose="02020603050405020304" pitchFamily="18" charset="0"/>
              </a:rPr>
              <a:t>SpaceX APIs and web scraping</a:t>
            </a:r>
            <a:r>
              <a:rPr lang="en-US" sz="1400" dirty="0">
                <a:latin typeface="Times New Roman" panose="02020603050405020304" pitchFamily="18" charset="0"/>
                <a:cs typeface="Times New Roman" panose="02020603050405020304" pitchFamily="18" charset="0"/>
              </a:rPr>
              <a:t> were combined into a </a:t>
            </a:r>
            <a:r>
              <a:rPr lang="en-US" sz="1400" b="1" dirty="0">
                <a:latin typeface="Times New Roman" panose="02020603050405020304" pitchFamily="18" charset="0"/>
                <a:cs typeface="Times New Roman" panose="02020603050405020304" pitchFamily="18" charset="0"/>
              </a:rPr>
              <a:t>single analytical dataset</a:t>
            </a:r>
            <a:r>
              <a:rPr lang="en-US" sz="1400" dirty="0" smtClean="0">
                <a:latin typeface="Times New Roman" panose="02020603050405020304" pitchFamily="18" charset="0"/>
                <a:cs typeface="Times New Roman" panose="02020603050405020304" pitchFamily="18" charset="0"/>
              </a:rPr>
              <a:t>.</a:t>
            </a:r>
          </a:p>
          <a:p>
            <a:pPr algn="just">
              <a:lnSpc>
                <a:spcPct val="100000"/>
              </a:lnSpc>
              <a:spcBef>
                <a:spcPts val="600"/>
              </a:spcBef>
            </a:pPr>
            <a:r>
              <a:rPr lang="en-US" sz="1400" b="1" dirty="0">
                <a:latin typeface="Times New Roman" panose="02020603050405020304" pitchFamily="18" charset="0"/>
                <a:cs typeface="Times New Roman" panose="02020603050405020304" pitchFamily="18" charset="0"/>
              </a:rPr>
              <a:t>Missing values</a:t>
            </a:r>
            <a:r>
              <a:rPr lang="en-US" sz="1400" dirty="0">
                <a:latin typeface="Times New Roman" panose="02020603050405020304" pitchFamily="18" charset="0"/>
                <a:cs typeface="Times New Roman" panose="02020603050405020304" pitchFamily="18" charset="0"/>
              </a:rPr>
              <a:t> were identified and handled using appropriate strategies such as removal or imputation, depending on data relevance</a:t>
            </a:r>
            <a:r>
              <a:rPr lang="en-US" sz="1400" dirty="0" smtClean="0">
                <a:latin typeface="Times New Roman" panose="02020603050405020304" pitchFamily="18" charset="0"/>
                <a:cs typeface="Times New Roman" panose="02020603050405020304" pitchFamily="18" charset="0"/>
              </a:rPr>
              <a:t>.</a:t>
            </a:r>
          </a:p>
          <a:p>
            <a:pPr algn="just">
              <a:lnSpc>
                <a:spcPct val="100000"/>
              </a:lnSpc>
              <a:spcBef>
                <a:spcPts val="600"/>
              </a:spcBef>
            </a:pPr>
            <a:r>
              <a:rPr lang="en-US" sz="1400" dirty="0">
                <a:latin typeface="Times New Roman" panose="02020603050405020304" pitchFamily="18" charset="0"/>
                <a:cs typeface="Times New Roman" panose="02020603050405020304" pitchFamily="18" charset="0"/>
              </a:rPr>
              <a:t>Data types were </a:t>
            </a:r>
            <a:r>
              <a:rPr lang="en-US" sz="1400" b="1" dirty="0">
                <a:latin typeface="Times New Roman" panose="02020603050405020304" pitchFamily="18" charset="0"/>
                <a:cs typeface="Times New Roman" panose="02020603050405020304" pitchFamily="18" charset="0"/>
              </a:rPr>
              <a:t>standardized and reformatted</a:t>
            </a:r>
            <a:r>
              <a:rPr lang="en-US" sz="1400" dirty="0">
                <a:latin typeface="Times New Roman" panose="02020603050405020304" pitchFamily="18" charset="0"/>
                <a:cs typeface="Times New Roman" panose="02020603050405020304" pitchFamily="18" charset="0"/>
              </a:rPr>
              <a:t> to ensure consistency across numerical, categorical, and temporal features</a:t>
            </a:r>
            <a:r>
              <a:rPr lang="en-US" sz="1400" dirty="0" smtClean="0">
                <a:latin typeface="Times New Roman" panose="02020603050405020304" pitchFamily="18" charset="0"/>
                <a:cs typeface="Times New Roman" panose="02020603050405020304" pitchFamily="18" charset="0"/>
              </a:rPr>
              <a:t>.</a:t>
            </a:r>
          </a:p>
          <a:p>
            <a:pPr algn="just">
              <a:lnSpc>
                <a:spcPct val="100000"/>
              </a:lnSpc>
              <a:spcBef>
                <a:spcPts val="600"/>
              </a:spcBef>
            </a:pPr>
            <a:r>
              <a:rPr lang="en-US" sz="1400" b="1" dirty="0">
                <a:latin typeface="Times New Roman" panose="02020603050405020304" pitchFamily="18" charset="0"/>
                <a:cs typeface="Times New Roman" panose="02020603050405020304" pitchFamily="18" charset="0"/>
              </a:rPr>
              <a:t>Feature engineering</a:t>
            </a:r>
            <a:r>
              <a:rPr lang="en-US" sz="1400" dirty="0">
                <a:latin typeface="Times New Roman" panose="02020603050405020304" pitchFamily="18" charset="0"/>
                <a:cs typeface="Times New Roman" panose="02020603050405020304" pitchFamily="18" charset="0"/>
              </a:rPr>
              <a:t> was performed, including creation of the </a:t>
            </a:r>
            <a:r>
              <a:rPr lang="en-US" sz="1400" b="1" dirty="0">
                <a:latin typeface="Times New Roman" panose="02020603050405020304" pitchFamily="18" charset="0"/>
                <a:cs typeface="Times New Roman" panose="02020603050405020304" pitchFamily="18" charset="0"/>
              </a:rPr>
              <a:t>binary launch success variable</a:t>
            </a:r>
            <a:r>
              <a:rPr lang="en-US" sz="1400" dirty="0">
                <a:latin typeface="Times New Roman" panose="02020603050405020304" pitchFamily="18" charset="0"/>
                <a:cs typeface="Times New Roman" panose="02020603050405020304" pitchFamily="18" charset="0"/>
              </a:rPr>
              <a:t> and transformation of categorical fields.</a:t>
            </a:r>
            <a:endParaRPr lang="en-US" sz="1400" dirty="0" smtClean="0">
              <a:latin typeface="Times New Roman" panose="02020603050405020304" pitchFamily="18" charset="0"/>
              <a:cs typeface="Times New Roman" panose="02020603050405020304" pitchFamily="18" charset="0"/>
            </a:endParaRPr>
          </a:p>
          <a:p>
            <a:pPr algn="just">
              <a:lnSpc>
                <a:spcPct val="100000"/>
              </a:lnSpc>
              <a:spcBef>
                <a:spcPts val="600"/>
              </a:spcBef>
            </a:pPr>
            <a:r>
              <a:rPr lang="en-US" sz="1400" dirty="0">
                <a:latin typeface="Times New Roman" panose="02020603050405020304" pitchFamily="18" charset="0"/>
                <a:cs typeface="Times New Roman" panose="02020603050405020304" pitchFamily="18" charset="0"/>
              </a:rPr>
              <a:t>The processed data was validated to ensure </a:t>
            </a:r>
            <a:r>
              <a:rPr lang="en-US" sz="1400" b="1" dirty="0">
                <a:latin typeface="Times New Roman" panose="02020603050405020304" pitchFamily="18" charset="0"/>
                <a:cs typeface="Times New Roman" panose="02020603050405020304" pitchFamily="18" charset="0"/>
              </a:rPr>
              <a:t>data quality, integrity, and readiness</a:t>
            </a:r>
            <a:r>
              <a:rPr lang="en-US" sz="1400" dirty="0">
                <a:latin typeface="Times New Roman" panose="02020603050405020304" pitchFamily="18" charset="0"/>
                <a:cs typeface="Times New Roman" panose="02020603050405020304" pitchFamily="18" charset="0"/>
              </a:rPr>
              <a:t> for EDA and modeling</a:t>
            </a:r>
            <a:r>
              <a:rPr lang="en-US" sz="1400" dirty="0" smtClean="0">
                <a:latin typeface="Times New Roman" panose="02020603050405020304" pitchFamily="18" charset="0"/>
                <a:cs typeface="Times New Roman" panose="02020603050405020304" pitchFamily="18" charset="0"/>
              </a:rPr>
              <a:t>.</a:t>
            </a:r>
          </a:p>
          <a:p>
            <a:pPr algn="just">
              <a:lnSpc>
                <a:spcPct val="100000"/>
              </a:lnSpc>
              <a:spcBef>
                <a:spcPts val="600"/>
              </a:spcBef>
            </a:pPr>
            <a:r>
              <a:rPr lang="en-US" sz="1400" dirty="0">
                <a:latin typeface="Times New Roman" panose="02020603050405020304" pitchFamily="18" charset="0"/>
                <a:cs typeface="Times New Roman" panose="02020603050405020304" pitchFamily="18" charset="0"/>
              </a:rPr>
              <a:t>GitHub Notebook (Data Wrangling</a:t>
            </a:r>
            <a:r>
              <a:rPr lang="en-US" sz="1400" dirty="0" smtClean="0">
                <a:latin typeface="Times New Roman" panose="02020603050405020304" pitchFamily="18" charset="0"/>
                <a:cs typeface="Times New Roman" panose="02020603050405020304" pitchFamily="18" charset="0"/>
              </a:rPr>
              <a:t>):</a:t>
            </a:r>
          </a:p>
          <a:p>
            <a:pPr marL="0" indent="0" algn="just">
              <a:lnSpc>
                <a:spcPct val="100000"/>
              </a:lnSpc>
              <a:spcBef>
                <a:spcPts val="600"/>
              </a:spcBef>
              <a:buNone/>
            </a:pPr>
            <a:r>
              <a:rPr lang="en-US" sz="1400" dirty="0" smtClean="0">
                <a:latin typeface="Times New Roman" panose="02020603050405020304" pitchFamily="18" charset="0"/>
                <a:cs typeface="Times New Roman" panose="02020603050405020304" pitchFamily="18" charset="0"/>
                <a:hlinkClick r:id="rId3"/>
              </a:rPr>
              <a:t>https://github.com/MuhammadAdeel-DataScientist/IBM-Applied-Data-Science-Capstone/blob/main/03-spacex-Data%20wrangling.ipynb</a:t>
            </a:r>
            <a:endParaRPr lang="en-US" sz="1400" dirty="0" smtClean="0">
              <a:latin typeface="Times New Roman" panose="02020603050405020304" pitchFamily="18" charset="0"/>
              <a:cs typeface="Times New Roman" panose="02020603050405020304" pitchFamily="18" charset="0"/>
            </a:endParaRPr>
          </a:p>
        </p:txBody>
      </p:sp>
      <p:pic>
        <p:nvPicPr>
          <p:cNvPr id="7"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1689" y="1792288"/>
            <a:ext cx="3878980" cy="4146577"/>
          </a:xfrm>
          <a:prstGeom prst="rect">
            <a:avLst/>
          </a:prstGeom>
          <a:ln>
            <a:solidFill>
              <a:srgbClr val="0B49CB"/>
            </a:solidFill>
            <a:prstDash val="dash"/>
          </a:ln>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922411" y="1792288"/>
            <a:ext cx="5199256" cy="423328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600"/>
              </a:spcBef>
            </a:pPr>
            <a:r>
              <a:rPr lang="en-US" sz="1400" b="1" dirty="0">
                <a:latin typeface="Times New Roman" panose="02020603050405020304" pitchFamily="18" charset="0"/>
                <a:cs typeface="Times New Roman" panose="02020603050405020304" pitchFamily="18" charset="0"/>
              </a:rPr>
              <a:t>Purpose:</a:t>
            </a:r>
            <a:r>
              <a:rPr lang="en-US" sz="1400" dirty="0">
                <a:latin typeface="Times New Roman" panose="02020603050405020304" pitchFamily="18" charset="0"/>
                <a:cs typeface="Times New Roman" panose="02020603050405020304" pitchFamily="18" charset="0"/>
              </a:rPr>
              <a:t> To explore relationships between </a:t>
            </a:r>
            <a:r>
              <a:rPr lang="en-US" sz="1400" b="1" dirty="0">
                <a:latin typeface="Times New Roman" panose="02020603050405020304" pitchFamily="18" charset="0"/>
                <a:cs typeface="Times New Roman" panose="02020603050405020304" pitchFamily="18" charset="0"/>
              </a:rPr>
              <a:t>launch success</a:t>
            </a:r>
            <a:r>
              <a:rPr lang="en-US" sz="1400" dirty="0">
                <a:latin typeface="Times New Roman" panose="02020603050405020304" pitchFamily="18" charset="0"/>
                <a:cs typeface="Times New Roman" panose="02020603050405020304" pitchFamily="18" charset="0"/>
              </a:rPr>
              <a:t> and key variables, uncover patterns, and generate insights to guide modeling and decision-making</a:t>
            </a:r>
            <a:r>
              <a:rPr lang="en-US" sz="1400" dirty="0" smtClean="0">
                <a:latin typeface="Times New Roman" panose="02020603050405020304" pitchFamily="18" charset="0"/>
                <a:cs typeface="Times New Roman" panose="02020603050405020304" pitchFamily="18" charset="0"/>
              </a:rPr>
              <a:t>.</a:t>
            </a:r>
          </a:p>
          <a:p>
            <a:pPr algn="just"/>
            <a:r>
              <a:rPr lang="en-US" sz="1400" b="1" dirty="0">
                <a:latin typeface="Times New Roman" panose="02020603050405020304" pitchFamily="18" charset="0"/>
                <a:cs typeface="Times New Roman" panose="02020603050405020304" pitchFamily="18" charset="0"/>
              </a:rPr>
              <a:t>Charts Used &amp; Rationale:</a:t>
            </a: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Bar Chart:</a:t>
            </a:r>
            <a:endParaRPr lang="en-US" sz="1400" dirty="0">
              <a:latin typeface="Times New Roman" panose="02020603050405020304" pitchFamily="18" charset="0"/>
              <a:cs typeface="Times New Roman" panose="02020603050405020304" pitchFamily="18" charset="0"/>
            </a:endParaRPr>
          </a:p>
          <a:p>
            <a:pPr lvl="1"/>
            <a:r>
              <a:rPr lang="en-US" sz="1050" b="1" dirty="0">
                <a:latin typeface="Times New Roman" panose="02020603050405020304" pitchFamily="18" charset="0"/>
                <a:cs typeface="Times New Roman" panose="02020603050405020304" pitchFamily="18" charset="0"/>
              </a:rPr>
              <a:t>Success Rate per Orbit Type</a:t>
            </a:r>
            <a:r>
              <a:rPr lang="en-US" sz="1050" dirty="0">
                <a:latin typeface="Times New Roman" panose="02020603050405020304" pitchFamily="18" charset="0"/>
                <a:cs typeface="Times New Roman" panose="02020603050405020304" pitchFamily="18" charset="0"/>
              </a:rPr>
              <a:t> → Check how success rate varies across orbit categories.</a:t>
            </a:r>
          </a:p>
          <a:p>
            <a:r>
              <a:rPr lang="en-US" sz="1400" b="1" dirty="0">
                <a:latin typeface="Times New Roman" panose="02020603050405020304" pitchFamily="18" charset="0"/>
                <a:cs typeface="Times New Roman" panose="02020603050405020304" pitchFamily="18" charset="0"/>
              </a:rPr>
              <a:t>Line Chart:</a:t>
            </a:r>
            <a:endParaRPr lang="en-US" sz="1400" dirty="0">
              <a:latin typeface="Times New Roman" panose="02020603050405020304" pitchFamily="18" charset="0"/>
              <a:cs typeface="Times New Roman" panose="02020603050405020304" pitchFamily="18" charset="0"/>
            </a:endParaRPr>
          </a:p>
          <a:p>
            <a:pPr lvl="1"/>
            <a:r>
              <a:rPr lang="en-US" sz="1200" b="1" dirty="0">
                <a:latin typeface="Times New Roman" panose="02020603050405020304" pitchFamily="18" charset="0"/>
                <a:cs typeface="Times New Roman" panose="02020603050405020304" pitchFamily="18" charset="0"/>
              </a:rPr>
              <a:t>Launch Success Yearly Trend</a:t>
            </a:r>
            <a:r>
              <a:rPr lang="en-US" sz="1200" dirty="0">
                <a:latin typeface="Times New Roman" panose="02020603050405020304" pitchFamily="18" charset="0"/>
                <a:cs typeface="Times New Roman" panose="02020603050405020304" pitchFamily="18" charset="0"/>
              </a:rPr>
              <a:t> → Visualize average success rate over years, revealing trends in mission reliability.</a:t>
            </a:r>
          </a:p>
          <a:p>
            <a:r>
              <a:rPr lang="en-US" sz="1400" b="1" dirty="0" smtClean="0">
                <a:latin typeface="Times New Roman" panose="02020603050405020304" pitchFamily="18" charset="0"/>
                <a:cs typeface="Times New Roman" panose="02020603050405020304" pitchFamily="18" charset="0"/>
              </a:rPr>
              <a:t>Scatter </a:t>
            </a:r>
            <a:r>
              <a:rPr lang="en-US" sz="1400" b="1" dirty="0">
                <a:latin typeface="Times New Roman" panose="02020603050405020304" pitchFamily="18" charset="0"/>
                <a:cs typeface="Times New Roman" panose="02020603050405020304" pitchFamily="18" charset="0"/>
              </a:rPr>
              <a:t>Plots:</a:t>
            </a:r>
            <a:endParaRPr lang="en-US" sz="1400" dirty="0">
              <a:latin typeface="Times New Roman" panose="02020603050405020304" pitchFamily="18" charset="0"/>
              <a:cs typeface="Times New Roman" panose="02020603050405020304" pitchFamily="18" charset="0"/>
            </a:endParaRPr>
          </a:p>
          <a:p>
            <a:pPr lvl="1"/>
            <a:r>
              <a:rPr lang="en-US" sz="1200" b="1" dirty="0">
                <a:latin typeface="Times New Roman" panose="02020603050405020304" pitchFamily="18" charset="0"/>
                <a:cs typeface="Times New Roman" panose="02020603050405020304" pitchFamily="18" charset="0"/>
              </a:rPr>
              <a:t>Payload Mass vs Launch Site</a:t>
            </a:r>
            <a:r>
              <a:rPr lang="en-US" sz="1200" dirty="0">
                <a:latin typeface="Times New Roman" panose="02020603050405020304" pitchFamily="18" charset="0"/>
                <a:cs typeface="Times New Roman" panose="02020603050405020304" pitchFamily="18" charset="0"/>
              </a:rPr>
              <a:t> → Identify patterns or differences in payload distribution across launch sites.</a:t>
            </a:r>
          </a:p>
          <a:p>
            <a:pPr lvl="1"/>
            <a:r>
              <a:rPr lang="en-US" sz="1200" b="1" dirty="0">
                <a:latin typeface="Times New Roman" panose="02020603050405020304" pitchFamily="18" charset="0"/>
                <a:cs typeface="Times New Roman" panose="02020603050405020304" pitchFamily="18" charset="0"/>
              </a:rPr>
              <a:t>Flight Number vs Orbit Type</a:t>
            </a:r>
            <a:r>
              <a:rPr lang="en-US" sz="1200" dirty="0">
                <a:latin typeface="Times New Roman" panose="02020603050405020304" pitchFamily="18" charset="0"/>
                <a:cs typeface="Times New Roman" panose="02020603050405020304" pitchFamily="18" charset="0"/>
              </a:rPr>
              <a:t> → Explore trends between mission number and type of orbit</a:t>
            </a:r>
            <a:r>
              <a:rPr lang="en-US" sz="1200" dirty="0" smtClean="0">
                <a:latin typeface="Times New Roman" panose="02020603050405020304" pitchFamily="18" charset="0"/>
                <a:cs typeface="Times New Roman" panose="02020603050405020304" pitchFamily="18" charset="0"/>
              </a:rPr>
              <a:t>.</a:t>
            </a:r>
          </a:p>
          <a:p>
            <a:pPr algn="just"/>
            <a:r>
              <a:rPr lang="en-US" sz="1400" dirty="0" smtClean="0">
                <a:latin typeface="Times New Roman" panose="02020603050405020304" pitchFamily="18" charset="0"/>
                <a:cs typeface="Times New Roman" panose="02020603050405020304" pitchFamily="18" charset="0"/>
              </a:rPr>
              <a:t>GitHub </a:t>
            </a:r>
            <a:r>
              <a:rPr lang="en-US" sz="1400" dirty="0">
                <a:latin typeface="Times New Roman" panose="02020603050405020304" pitchFamily="18" charset="0"/>
                <a:cs typeface="Times New Roman" panose="02020603050405020304" pitchFamily="18" charset="0"/>
              </a:rPr>
              <a:t>Notebook (EDA &amp; Data Visualization</a:t>
            </a:r>
            <a:r>
              <a:rPr lang="en-US" sz="1400" dirty="0" smtClean="0">
                <a:latin typeface="Times New Roman" panose="02020603050405020304" pitchFamily="18" charset="0"/>
                <a:cs typeface="Times New Roman" panose="02020603050405020304" pitchFamily="18" charset="0"/>
              </a:rPr>
              <a:t>):</a:t>
            </a:r>
          </a:p>
          <a:p>
            <a:pPr marL="0" indent="0" algn="just">
              <a:buNone/>
            </a:pPr>
            <a:r>
              <a:rPr lang="en-US" sz="1400" dirty="0" smtClean="0">
                <a:latin typeface="Times New Roman" panose="02020603050405020304" pitchFamily="18" charset="0"/>
                <a:cs typeface="Times New Roman" panose="02020603050405020304" pitchFamily="18" charset="0"/>
                <a:hlinkClick r:id="rId3"/>
              </a:rPr>
              <a:t>https://github.com/MuhammadAdeel-DataScientist/IBM-Applied-Data-Science-Capstone/blob/main/05-eda-data-Visualization.ipynb</a:t>
            </a:r>
            <a:endParaRPr lang="en-US" sz="1400" dirty="0" smtClean="0">
              <a:latin typeface="Times New Roman" panose="02020603050405020304" pitchFamily="18" charset="0"/>
              <a:cs typeface="Times New Roman" panose="02020603050405020304" pitchFamily="18" charset="0"/>
            </a:endParaRPr>
          </a:p>
          <a:p>
            <a:pPr marL="0" indent="0">
              <a:buNone/>
            </a:pPr>
            <a:endParaRPr lang="en-US" sz="1400" dirty="0"/>
          </a:p>
        </p:txBody>
      </p:sp>
      <p:pic>
        <p:nvPicPr>
          <p:cNvPr id="7"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1689" y="1792287"/>
            <a:ext cx="3878980" cy="4233285"/>
          </a:xfrm>
          <a:prstGeom prst="rect">
            <a:avLst/>
          </a:prstGeom>
          <a:ln>
            <a:solidFill>
              <a:srgbClr val="0B49CB"/>
            </a:solidFill>
            <a:prstDash val="dash"/>
          </a:ln>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1"/>
          <p:cNvSpPr>
            <a:spLocks noGrp="1" noChangeArrowheads="1"/>
          </p:cNvSpPr>
          <p:nvPr>
            <p:ph idx="4294967295"/>
          </p:nvPr>
        </p:nvSpPr>
        <p:spPr bwMode="auto">
          <a:xfrm>
            <a:off x="769939" y="1335367"/>
            <a:ext cx="10515672"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To explore SpaceX launch data using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SQL queries</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uncover key patterns, and generate insights for analysis and predictive modeling.</a:t>
            </a:r>
          </a:p>
          <a:p>
            <a:pPr algn="just"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Key SQL Queries Performed:</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Unique Launch Sites:</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Identified all distinct launch sites across missions.</a:t>
            </a: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Filter Launch Sites:</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Displayed first 5 records of sites starting with “CCA”.</a:t>
            </a: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Total Payload by Customer:</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Calculated total payload mass for NASA (CRS) missions.</a:t>
            </a: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Average Payload by Booster:</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Computed average payload for booster version </a:t>
            </a: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F9 v1.1</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First Successful Ground Pad Landing:</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Found the date of first successful ground pad landing.</a:t>
            </a: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Booster Success with Payload Range:</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Listed boosters successful on drone ships with payload between 4000–6000 kg.</a:t>
            </a: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Mission Outcome Counts:</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Counted total successful vs. failed landings.</a:t>
            </a: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Max Payload Booster:</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Identified booster versions that carried the maximum payload mass.</a:t>
            </a: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Failures in 2015:</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Retrieved failure outcomes for drone ship landings by month, booster, and site.</a:t>
            </a:r>
          </a:p>
          <a:p>
            <a:pPr lvl="1" algn="just" eaLnBrk="0" fontAlgn="base" hangingPunct="0">
              <a:lnSpc>
                <a:spcPct val="100000"/>
              </a:lnSpc>
              <a:spcBef>
                <a:spcPct val="0"/>
              </a:spcBef>
              <a:spcAft>
                <a:spcPct val="0"/>
              </a:spcAft>
            </a:pPr>
            <a:r>
              <a:rPr kumimoji="0" lang="en-US" alt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Landing Outcome Rankings:</a:t>
            </a: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Ranked landing outcome counts between 2010-06-04 and 2017-03-20.</a:t>
            </a:r>
          </a:p>
          <a:p>
            <a:pPr algn="just"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Database Connection &amp; Setup:</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Loaded dataset into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SQLite</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removed blank rows, and created the final table for querying.</a:t>
            </a:r>
          </a:p>
          <a:p>
            <a:pPr algn="just" eaLnBrk="0" fontAlgn="base" hangingPunct="0">
              <a:lnSpc>
                <a:spcPct val="100000"/>
              </a:lnSpc>
              <a:spcBef>
                <a:spcPct val="0"/>
              </a:spcBef>
              <a:spcAft>
                <a:spcPct val="0"/>
              </a:spcAf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lang="en-US" sz="1800" dirty="0">
                <a:latin typeface="Times New Roman" panose="02020603050405020304" pitchFamily="18" charset="0"/>
                <a:cs typeface="Times New Roman" panose="02020603050405020304" pitchFamily="18" charset="0"/>
              </a:rPr>
              <a:t>GitHub Notebook (EDA with SQL</a:t>
            </a:r>
            <a:r>
              <a:rPr lang="en-US" sz="1800" dirty="0" smtClean="0">
                <a:latin typeface="Times New Roman" panose="02020603050405020304" pitchFamily="18" charset="0"/>
                <a:cs typeface="Times New Roman" panose="02020603050405020304" pitchFamily="18" charset="0"/>
              </a:rPr>
              <a:t>):</a:t>
            </a:r>
          </a:p>
          <a:p>
            <a:pPr marL="0" indent="0" algn="just" eaLnBrk="0" fontAlgn="base" hangingPunct="0">
              <a:lnSpc>
                <a:spcPct val="100000"/>
              </a:lnSpc>
              <a:spcBef>
                <a:spcPct val="0"/>
              </a:spcBef>
              <a:spcAft>
                <a:spcPct val="0"/>
              </a:spcAft>
              <a:buNone/>
            </a:pPr>
            <a:r>
              <a:rPr lang="en-US" altLang="en-US" sz="1800" dirty="0" smtClean="0">
                <a:latin typeface="Times New Roman" panose="02020603050405020304" pitchFamily="18" charset="0"/>
                <a:cs typeface="Times New Roman" panose="02020603050405020304" pitchFamily="18" charset="0"/>
                <a:hlinkClick r:id="rId3"/>
              </a:rPr>
              <a:t>https://github.com/MuhammadAdeel-DataScientist/IBM-Applied-Data-Science-Capstone/blob/main/04-eda-sql-sqllite.ipynb</a:t>
            </a:r>
            <a:endParaRPr lang="en-US" altLang="en-US" sz="1800" dirty="0">
              <a:latin typeface="Times New Roman" panose="02020603050405020304" pitchFamily="18" charset="0"/>
              <a:cs typeface="Times New Roman" panose="02020603050405020304" pitchFamily="18" charset="0"/>
            </a:endParaRPr>
          </a:p>
          <a:p>
            <a:pPr marL="0" indent="0" algn="just" eaLnBrk="0" fontAlgn="base" hangingPunct="0">
              <a:lnSpc>
                <a:spcPct val="100000"/>
              </a:lnSpc>
              <a:spcBef>
                <a:spcPct val="0"/>
              </a:spcBef>
              <a:spcAft>
                <a:spcPct val="0"/>
              </a:spcAft>
              <a:buNone/>
            </a:pPr>
            <a:endParaRPr lang="en-US" altLang="en-US" sz="1800" dirty="0">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1541"/>
            <a:ext cx="10515600" cy="5043637"/>
          </a:xfrm>
          <a:prstGeom prst="rect">
            <a:avLst/>
          </a:prstGeom>
        </p:spPr>
        <p:txBody>
          <a:bodyPr>
            <a:normAutofit fontScale="92500" lnSpcReduction="10000"/>
          </a:bodyPr>
          <a:lstStyle/>
          <a:p>
            <a:pPr algn="just"/>
            <a:r>
              <a:rPr lang="en-US" sz="1900" b="1" dirty="0">
                <a:latin typeface="Times New Roman" panose="02020603050405020304" pitchFamily="18" charset="0"/>
                <a:cs typeface="Times New Roman" panose="02020603050405020304" pitchFamily="18" charset="0"/>
              </a:rPr>
              <a:t>Purpose:</a:t>
            </a:r>
            <a:r>
              <a:rPr lang="en-US" sz="1900" dirty="0">
                <a:latin typeface="Times New Roman" panose="02020603050405020304" pitchFamily="18" charset="0"/>
                <a:cs typeface="Times New Roman" panose="02020603050405020304" pitchFamily="18" charset="0"/>
              </a:rPr>
              <a:t> Perform </a:t>
            </a:r>
            <a:r>
              <a:rPr lang="en-US" sz="1900" b="1" dirty="0">
                <a:latin typeface="Times New Roman" panose="02020603050405020304" pitchFamily="18" charset="0"/>
                <a:cs typeface="Times New Roman" panose="02020603050405020304" pitchFamily="18" charset="0"/>
              </a:rPr>
              <a:t>interactive spatial analysis</a:t>
            </a:r>
            <a:r>
              <a:rPr lang="en-US" sz="1900" dirty="0">
                <a:latin typeface="Times New Roman" panose="02020603050405020304" pitchFamily="18" charset="0"/>
                <a:cs typeface="Times New Roman" panose="02020603050405020304" pitchFamily="18" charset="0"/>
              </a:rPr>
              <a:t> of SpaceX launch sites to understand their geographical patterns, proximities, and operational relevance.</a:t>
            </a:r>
          </a:p>
          <a:p>
            <a:pPr algn="just"/>
            <a:r>
              <a:rPr lang="en-US" sz="1900" b="1" dirty="0">
                <a:latin typeface="Times New Roman" panose="02020603050405020304" pitchFamily="18" charset="0"/>
                <a:cs typeface="Times New Roman" panose="02020603050405020304" pitchFamily="18" charset="0"/>
              </a:rPr>
              <a:t>Map Objects Created &amp; Their Purpose:</a:t>
            </a:r>
            <a:endParaRPr lang="en-US" sz="1900" dirty="0">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Markers &amp; </a:t>
            </a:r>
            <a:r>
              <a:rPr lang="en-US" sz="1600" b="1" dirty="0" err="1">
                <a:latin typeface="Times New Roman" panose="02020603050405020304" pitchFamily="18" charset="0"/>
                <a:cs typeface="Times New Roman" panose="02020603050405020304" pitchFamily="18" charset="0"/>
              </a:rPr>
              <a:t>MarkerCluster</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Placed at each launch site and for each launch record (green = success, red = failure) → Simplifies visualization of multiple launches at the same location.</a:t>
            </a:r>
          </a:p>
          <a:p>
            <a:pPr lvl="1" algn="just"/>
            <a:r>
              <a:rPr lang="en-US" sz="1600" b="1" dirty="0">
                <a:latin typeface="Times New Roman" panose="02020603050405020304" pitchFamily="18" charset="0"/>
                <a:cs typeface="Times New Roman" panose="02020603050405020304" pitchFamily="18" charset="0"/>
              </a:rPr>
              <a:t>Circles:</a:t>
            </a:r>
            <a:r>
              <a:rPr lang="en-US" sz="1600" dirty="0">
                <a:latin typeface="Times New Roman" panose="02020603050405020304" pitchFamily="18" charset="0"/>
                <a:cs typeface="Times New Roman" panose="02020603050405020304" pitchFamily="18" charset="0"/>
              </a:rPr>
              <a:t> Highlighted launch site locations → Emphasize site boundaries and visibility on the map.</a:t>
            </a:r>
          </a:p>
          <a:p>
            <a:pPr lvl="1" algn="just"/>
            <a:r>
              <a:rPr lang="en-US" sz="1600" b="1" dirty="0" err="1">
                <a:latin typeface="Times New Roman" panose="02020603050405020304" pitchFamily="18" charset="0"/>
                <a:cs typeface="Times New Roman" panose="02020603050405020304" pitchFamily="18" charset="0"/>
              </a:rPr>
              <a:t>PolyLines</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Drawn from launch sites to nearby </a:t>
            </a:r>
            <a:r>
              <a:rPr lang="en-US" sz="1600" b="1" dirty="0">
                <a:latin typeface="Times New Roman" panose="02020603050405020304" pitchFamily="18" charset="0"/>
                <a:cs typeface="Times New Roman" panose="02020603050405020304" pitchFamily="18" charset="0"/>
              </a:rPr>
              <a:t>coastlines, railways, highways, and cities</a:t>
            </a:r>
            <a:r>
              <a:rPr lang="en-US" sz="1600" dirty="0">
                <a:latin typeface="Times New Roman" panose="02020603050405020304" pitchFamily="18" charset="0"/>
                <a:cs typeface="Times New Roman" panose="02020603050405020304" pitchFamily="18" charset="0"/>
              </a:rPr>
              <a:t> → Analyze distances to critical infrastructure and safety zones.</a:t>
            </a:r>
          </a:p>
          <a:p>
            <a:pPr lvl="1" algn="just"/>
            <a:r>
              <a:rPr lang="en-US" sz="1600" b="1" dirty="0" err="1">
                <a:latin typeface="Times New Roman" panose="02020603050405020304" pitchFamily="18" charset="0"/>
                <a:cs typeface="Times New Roman" panose="02020603050405020304" pitchFamily="18" charset="0"/>
              </a:rPr>
              <a:t>MousePosition</a:t>
            </a:r>
            <a:r>
              <a:rPr lang="en-US" sz="1600" b="1" dirty="0">
                <a:latin typeface="Times New Roman" panose="02020603050405020304" pitchFamily="18" charset="0"/>
                <a:cs typeface="Times New Roman" panose="02020603050405020304" pitchFamily="18" charset="0"/>
              </a:rPr>
              <a:t> Plugin:</a:t>
            </a:r>
            <a:r>
              <a:rPr lang="en-US" sz="1600" dirty="0">
                <a:latin typeface="Times New Roman" panose="02020603050405020304" pitchFamily="18" charset="0"/>
                <a:cs typeface="Times New Roman" panose="02020603050405020304" pitchFamily="18" charset="0"/>
              </a:rPr>
              <a:t> Shows coordinates on hover → Facilitates manual identification of nearby points for distance calculations.</a:t>
            </a:r>
          </a:p>
          <a:p>
            <a:pPr lvl="1" algn="just"/>
            <a:r>
              <a:rPr lang="en-US" sz="1600" b="1" dirty="0" err="1">
                <a:latin typeface="Times New Roman" panose="02020603050405020304" pitchFamily="18" charset="0"/>
                <a:cs typeface="Times New Roman" panose="02020603050405020304" pitchFamily="18" charset="0"/>
              </a:rPr>
              <a:t>DivIcon</a:t>
            </a:r>
            <a:r>
              <a:rPr lang="en-US" sz="1600" b="1" dirty="0">
                <a:latin typeface="Times New Roman" panose="02020603050405020304" pitchFamily="18" charset="0"/>
                <a:cs typeface="Times New Roman" panose="02020603050405020304" pitchFamily="18" charset="0"/>
              </a:rPr>
              <a:t> Labels:</a:t>
            </a:r>
            <a:r>
              <a:rPr lang="en-US" sz="1600" dirty="0">
                <a:latin typeface="Times New Roman" panose="02020603050405020304" pitchFamily="18" charset="0"/>
                <a:cs typeface="Times New Roman" panose="02020603050405020304" pitchFamily="18" charset="0"/>
              </a:rPr>
              <a:t> Custom text labels for sites and markers → Improves readability and clarity of site names and distances.</a:t>
            </a:r>
          </a:p>
          <a:p>
            <a:pPr algn="just"/>
            <a:r>
              <a:rPr lang="en-US" sz="1900" b="1" dirty="0">
                <a:latin typeface="Times New Roman" panose="02020603050405020304" pitchFamily="18" charset="0"/>
                <a:cs typeface="Times New Roman" panose="02020603050405020304" pitchFamily="18" charset="0"/>
              </a:rPr>
              <a:t>Key Insights from Interactive Map:</a:t>
            </a:r>
            <a:endParaRPr lang="en-US" sz="1900" dirty="0">
              <a:latin typeface="Times New Roman" panose="02020603050405020304" pitchFamily="18" charset="0"/>
              <a:cs typeface="Times New Roman" panose="02020603050405020304" pitchFamily="18" charset="0"/>
            </a:endParaRPr>
          </a:p>
          <a:p>
            <a:pPr lvl="1" algn="just"/>
            <a:r>
              <a:rPr lang="en-US" sz="1600" dirty="0">
                <a:latin typeface="Times New Roman" panose="02020603050405020304" pitchFamily="18" charset="0"/>
                <a:cs typeface="Times New Roman" panose="02020603050405020304" pitchFamily="18" charset="0"/>
              </a:rPr>
              <a:t>Launch sites are </a:t>
            </a:r>
            <a:r>
              <a:rPr lang="en-US" sz="1600" b="1" dirty="0">
                <a:latin typeface="Times New Roman" panose="02020603050405020304" pitchFamily="18" charset="0"/>
                <a:cs typeface="Times New Roman" panose="02020603050405020304" pitchFamily="18" charset="0"/>
              </a:rPr>
              <a:t>close to railways and highways</a:t>
            </a:r>
            <a:r>
              <a:rPr lang="en-US" sz="1600" dirty="0">
                <a:latin typeface="Times New Roman" panose="02020603050405020304" pitchFamily="18" charset="0"/>
                <a:cs typeface="Times New Roman" panose="02020603050405020304" pitchFamily="18" charset="0"/>
              </a:rPr>
              <a:t> for logistical support.</a:t>
            </a:r>
          </a:p>
          <a:p>
            <a:pPr lvl="1" algn="just"/>
            <a:r>
              <a:rPr lang="en-US" sz="1600" dirty="0">
                <a:latin typeface="Times New Roman" panose="02020603050405020304" pitchFamily="18" charset="0"/>
                <a:cs typeface="Times New Roman" panose="02020603050405020304" pitchFamily="18" charset="0"/>
              </a:rPr>
              <a:t>Positioned </a:t>
            </a:r>
            <a:r>
              <a:rPr lang="en-US" sz="1600" b="1" dirty="0">
                <a:latin typeface="Times New Roman" panose="02020603050405020304" pitchFamily="18" charset="0"/>
                <a:cs typeface="Times New Roman" panose="02020603050405020304" pitchFamily="18" charset="0"/>
              </a:rPr>
              <a:t>moderately from coastlines</a:t>
            </a:r>
            <a:r>
              <a:rPr lang="en-US" sz="1600" dirty="0">
                <a:latin typeface="Times New Roman" panose="02020603050405020304" pitchFamily="18" charset="0"/>
                <a:cs typeface="Times New Roman" panose="02020603050405020304" pitchFamily="18" charset="0"/>
              </a:rPr>
              <a:t> to minimize risk over populated areas.</a:t>
            </a:r>
          </a:p>
          <a:p>
            <a:pPr lvl="1" algn="just"/>
            <a:r>
              <a:rPr lang="en-US" sz="1600" b="1" dirty="0">
                <a:latin typeface="Times New Roman" panose="02020603050405020304" pitchFamily="18" charset="0"/>
                <a:cs typeface="Times New Roman" panose="02020603050405020304" pitchFamily="18" charset="0"/>
              </a:rPr>
              <a:t>Significant distance from cities</a:t>
            </a:r>
            <a:r>
              <a:rPr lang="en-US" sz="1600" dirty="0">
                <a:latin typeface="Times New Roman" panose="02020603050405020304" pitchFamily="18" charset="0"/>
                <a:cs typeface="Times New Roman" panose="02020603050405020304" pitchFamily="18" charset="0"/>
              </a:rPr>
              <a:t> ensures public safety.</a:t>
            </a:r>
          </a:p>
          <a:p>
            <a:pPr lvl="1" algn="just"/>
            <a:r>
              <a:rPr lang="en-US" sz="1600" dirty="0">
                <a:latin typeface="Times New Roman" panose="02020603050405020304" pitchFamily="18" charset="0"/>
                <a:cs typeface="Times New Roman" panose="02020603050405020304" pitchFamily="18" charset="0"/>
              </a:rPr>
              <a:t>Marker clusters highlight sites with </a:t>
            </a:r>
            <a:r>
              <a:rPr lang="en-US" sz="1600" b="1" dirty="0">
                <a:latin typeface="Times New Roman" panose="02020603050405020304" pitchFamily="18" charset="0"/>
                <a:cs typeface="Times New Roman" panose="02020603050405020304" pitchFamily="18" charset="0"/>
              </a:rPr>
              <a:t>high success rates</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visually.</a:t>
            </a:r>
          </a:p>
          <a:p>
            <a:pPr marL="457200" lvl="1" indent="0" algn="just">
              <a:buNone/>
            </a:pPr>
            <a:r>
              <a:rPr lang="en-US" sz="1600" b="1" dirty="0" smtClean="0">
                <a:latin typeface="Times New Roman" panose="02020603050405020304" pitchFamily="18" charset="0"/>
                <a:cs typeface="Times New Roman" panose="02020603050405020304" pitchFamily="18" charset="0"/>
              </a:rPr>
              <a:t>GitHub </a:t>
            </a:r>
            <a:r>
              <a:rPr lang="en-US" sz="1600" b="1" dirty="0">
                <a:latin typeface="Times New Roman" panose="02020603050405020304" pitchFamily="18" charset="0"/>
                <a:cs typeface="Times New Roman" panose="02020603050405020304" pitchFamily="18" charset="0"/>
              </a:rPr>
              <a:t>Notebook (Interactive Folium Map</a:t>
            </a:r>
            <a:r>
              <a:rPr lang="en-US" sz="1600" b="1" dirty="0" smtClean="0">
                <a:latin typeface="Times New Roman" panose="02020603050405020304" pitchFamily="18" charset="0"/>
                <a:cs typeface="Times New Roman" panose="02020603050405020304" pitchFamily="18" charset="0"/>
              </a:rPr>
              <a:t>):</a:t>
            </a:r>
          </a:p>
          <a:p>
            <a:pPr marL="457200" lvl="1" indent="0" algn="just">
              <a:buNone/>
            </a:pPr>
            <a:r>
              <a:rPr lang="en-US" sz="1600" b="1" dirty="0" smtClean="0">
                <a:latin typeface="Times New Roman" panose="02020603050405020304" pitchFamily="18" charset="0"/>
                <a:cs typeface="Times New Roman" panose="02020603050405020304" pitchFamily="18" charset="0"/>
                <a:hlinkClick r:id="rId3"/>
              </a:rPr>
              <a:t>https://github.com/MuhammadAdeel-DataScientist/IBM-Applied-Data-Science-Capstone/blob/main/06-Intractive-Analytics-launch_site_location.ipynb</a:t>
            </a:r>
            <a:endParaRPr lang="en-US" sz="1600" b="1" dirty="0" smtClean="0">
              <a:latin typeface="Times New Roman" panose="02020603050405020304" pitchFamily="18" charset="0"/>
              <a:cs typeface="Times New Roman" panose="02020603050405020304" pitchFamily="18" charset="0"/>
            </a:endParaRPr>
          </a:p>
          <a:p>
            <a:pPr lvl="1"/>
            <a:endParaRPr lang="en-US" dirty="0"/>
          </a:p>
          <a:p>
            <a:pPr lvl="1"/>
            <a:endParaRPr lang="en-US" dirty="0" smtClean="0"/>
          </a:p>
          <a:p>
            <a:pPr lvl="1"/>
            <a:endParaRPr lang="en-US" dirty="0"/>
          </a:p>
          <a:p>
            <a:endParaRPr lang="en-US" dirty="0" smtClean="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24539"/>
            <a:ext cx="10515601" cy="4752424"/>
          </a:xfrm>
          <a:prstGeom prst="rect">
            <a:avLst/>
          </a:prstGeom>
        </p:spPr>
        <p:txBody>
          <a:bodyPr vert="horz" lIns="91440" tIns="45720" rIns="91440" bIns="45720" rtlCol="0" anchor="t">
            <a:normAutofit fontScale="55000" lnSpcReduction="20000"/>
          </a:bodyPr>
          <a:lstStyle/>
          <a:p>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Create an </a:t>
            </a:r>
            <a:r>
              <a:rPr lang="en-US" b="1" dirty="0">
                <a:latin typeface="Times New Roman" panose="02020603050405020304" pitchFamily="18" charset="0"/>
                <a:cs typeface="Times New Roman" panose="02020603050405020304" pitchFamily="18" charset="0"/>
              </a:rPr>
              <a:t>interactive dashboard</a:t>
            </a:r>
            <a:r>
              <a:rPr lang="en-US" dirty="0">
                <a:latin typeface="Times New Roman" panose="02020603050405020304" pitchFamily="18" charset="0"/>
                <a:cs typeface="Times New Roman" panose="02020603050405020304" pitchFamily="18" charset="0"/>
              </a:rPr>
              <a:t> to explore SpaceX launch data dynamically, enabling stakeholders to analyze </a:t>
            </a:r>
            <a:r>
              <a:rPr lang="en-US" b="1" dirty="0">
                <a:latin typeface="Times New Roman" panose="02020603050405020304" pitchFamily="18" charset="0"/>
                <a:cs typeface="Times New Roman" panose="02020603050405020304" pitchFamily="18" charset="0"/>
              </a:rPr>
              <a:t>launch outcomes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payload impacts</a:t>
            </a:r>
            <a:r>
              <a:rPr lang="en-US" dirty="0">
                <a:latin typeface="Times New Roman" panose="02020603050405020304" pitchFamily="18" charset="0"/>
                <a:cs typeface="Times New Roman" panose="02020603050405020304" pitchFamily="18" charset="0"/>
              </a:rPr>
              <a:t> across different launch sites.</a:t>
            </a:r>
          </a:p>
          <a:p>
            <a:r>
              <a:rPr lang="en-US" b="1" dirty="0">
                <a:latin typeface="Times New Roman" panose="02020603050405020304" pitchFamily="18" charset="0"/>
                <a:cs typeface="Times New Roman" panose="02020603050405020304" pitchFamily="18" charset="0"/>
              </a:rPr>
              <a:t>Dashboard Components &amp; Interactions:</a:t>
            </a: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Dropdown Menu (Launch Site Selection):</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Allows users to select a specific launch site or view </a:t>
            </a:r>
            <a:r>
              <a:rPr lang="en-US" b="1" dirty="0">
                <a:latin typeface="Times New Roman" panose="02020603050405020304" pitchFamily="18" charset="0"/>
                <a:cs typeface="Times New Roman" panose="02020603050405020304" pitchFamily="18" charset="0"/>
              </a:rPr>
              <a:t>all sites</a:t>
            </a:r>
            <a:r>
              <a:rPr lang="en-US" dirty="0">
                <a:latin typeface="Times New Roman" panose="02020603050405020304" pitchFamily="18" charset="0"/>
                <a:cs typeface="Times New Roman" panose="02020603050405020304" pitchFamily="18" charset="0"/>
              </a:rPr>
              <a:t>.</a:t>
            </a:r>
          </a:p>
          <a:p>
            <a:pPr lvl="2"/>
            <a:r>
              <a:rPr lang="en-US" dirty="0">
                <a:latin typeface="Times New Roman" panose="02020603050405020304" pitchFamily="18" charset="0"/>
                <a:cs typeface="Times New Roman" panose="02020603050405020304" pitchFamily="18" charset="0"/>
              </a:rPr>
              <a:t>Dynamically updates charts for focused or overall analysis.</a:t>
            </a:r>
          </a:p>
          <a:p>
            <a:pPr lvl="1"/>
            <a:r>
              <a:rPr lang="en-US" b="1" dirty="0">
                <a:latin typeface="Times New Roman" panose="02020603050405020304" pitchFamily="18" charset="0"/>
                <a:cs typeface="Times New Roman" panose="02020603050405020304" pitchFamily="18" charset="0"/>
              </a:rPr>
              <a:t>Pie Chart (Success Counts by Site / Success vs Failure per Site):</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Shows total successful launches for all sites or the success/failure ratio for a selected site.</a:t>
            </a:r>
          </a:p>
          <a:p>
            <a:pPr lvl="2"/>
            <a:r>
              <a:rPr lang="en-US" dirty="0">
                <a:latin typeface="Times New Roman" panose="02020603050405020304" pitchFamily="18" charset="0"/>
                <a:cs typeface="Times New Roman" panose="02020603050405020304" pitchFamily="18" charset="0"/>
              </a:rPr>
              <a:t>Supports visual comparison of performance across sites.</a:t>
            </a:r>
          </a:p>
          <a:p>
            <a:pPr lvl="1"/>
            <a:r>
              <a:rPr lang="en-US" b="1" dirty="0">
                <a:latin typeface="Times New Roman" panose="02020603050405020304" pitchFamily="18" charset="0"/>
                <a:cs typeface="Times New Roman" panose="02020603050405020304" pitchFamily="18" charset="0"/>
              </a:rPr>
              <a:t>Payload Range Slider:</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Filters missions by </a:t>
            </a:r>
            <a:r>
              <a:rPr lang="en-US" b="1" dirty="0">
                <a:latin typeface="Times New Roman" panose="02020603050405020304" pitchFamily="18" charset="0"/>
                <a:cs typeface="Times New Roman" panose="02020603050405020304" pitchFamily="18" charset="0"/>
              </a:rPr>
              <a:t>payload mass</a:t>
            </a:r>
            <a:r>
              <a:rPr lang="en-US" dirty="0">
                <a:latin typeface="Times New Roman" panose="02020603050405020304" pitchFamily="18" charset="0"/>
                <a:cs typeface="Times New Roman" panose="02020603050405020304" pitchFamily="18" charset="0"/>
              </a:rPr>
              <a:t> dynamically.</a:t>
            </a:r>
          </a:p>
          <a:p>
            <a:pPr lvl="2"/>
            <a:r>
              <a:rPr lang="en-US" dirty="0">
                <a:latin typeface="Times New Roman" panose="02020603050405020304" pitchFamily="18" charset="0"/>
                <a:cs typeface="Times New Roman" panose="02020603050405020304" pitchFamily="18" charset="0"/>
              </a:rPr>
              <a:t>Enables users to analyze launch success patterns for different payload ranges.</a:t>
            </a:r>
          </a:p>
          <a:p>
            <a:pPr lvl="1"/>
            <a:r>
              <a:rPr lang="en-US" b="1" dirty="0">
                <a:latin typeface="Times New Roman" panose="02020603050405020304" pitchFamily="18" charset="0"/>
                <a:cs typeface="Times New Roman" panose="02020603050405020304" pitchFamily="18" charset="0"/>
              </a:rPr>
              <a:t>Scatter Chart (Payload vs Launch Outcome):</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Plots </a:t>
            </a:r>
            <a:r>
              <a:rPr lang="en-US" b="1" dirty="0">
                <a:latin typeface="Times New Roman" panose="02020603050405020304" pitchFamily="18" charset="0"/>
                <a:cs typeface="Times New Roman" panose="02020603050405020304" pitchFamily="18" charset="0"/>
              </a:rPr>
              <a:t>payload mass</a:t>
            </a:r>
            <a:r>
              <a:rPr lang="en-US" dirty="0">
                <a:latin typeface="Times New Roman" panose="02020603050405020304" pitchFamily="18" charset="0"/>
                <a:cs typeface="Times New Roman" panose="02020603050405020304" pitchFamily="18" charset="0"/>
              </a:rPr>
              <a:t> against launch success, colored by </a:t>
            </a:r>
            <a:r>
              <a:rPr lang="en-US" b="1" dirty="0">
                <a:latin typeface="Times New Roman" panose="02020603050405020304" pitchFamily="18" charset="0"/>
                <a:cs typeface="Times New Roman" panose="02020603050405020304" pitchFamily="18" charset="0"/>
              </a:rPr>
              <a:t>booster version category</a:t>
            </a:r>
            <a:r>
              <a:rPr lang="en-US" dirty="0">
                <a:latin typeface="Times New Roman" panose="02020603050405020304" pitchFamily="18" charset="0"/>
                <a:cs typeface="Times New Roman" panose="02020603050405020304" pitchFamily="18" charset="0"/>
              </a:rPr>
              <a:t>.</a:t>
            </a:r>
          </a:p>
          <a:p>
            <a:pPr lvl="2"/>
            <a:r>
              <a:rPr lang="en-US" dirty="0">
                <a:latin typeface="Times New Roman" panose="02020603050405020304" pitchFamily="18" charset="0"/>
                <a:cs typeface="Times New Roman" panose="02020603050405020304" pitchFamily="18" charset="0"/>
              </a:rPr>
              <a:t>Reveals trends between payload and mission outcome, and differences across booster versions.</a:t>
            </a:r>
          </a:p>
          <a:p>
            <a:r>
              <a:rPr lang="en-US" b="1" dirty="0">
                <a:latin typeface="Times New Roman" panose="02020603050405020304" pitchFamily="18" charset="0"/>
                <a:cs typeface="Times New Roman" panose="02020603050405020304" pitchFamily="18" charset="0"/>
              </a:rPr>
              <a:t>Key Insights Enabled by the Dashboard:</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Quickly identify which sites have </a:t>
            </a:r>
            <a:r>
              <a:rPr lang="en-US" b="1" dirty="0">
                <a:latin typeface="Times New Roman" panose="02020603050405020304" pitchFamily="18" charset="0"/>
                <a:cs typeface="Times New Roman" panose="02020603050405020304" pitchFamily="18" charset="0"/>
              </a:rPr>
              <a:t>higher success rates</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Explore </a:t>
            </a:r>
            <a:r>
              <a:rPr lang="en-US" b="1" dirty="0">
                <a:latin typeface="Times New Roman" panose="02020603050405020304" pitchFamily="18" charset="0"/>
                <a:cs typeface="Times New Roman" panose="02020603050405020304" pitchFamily="18" charset="0"/>
              </a:rPr>
              <a:t>payload-dependent risks</a:t>
            </a:r>
            <a:r>
              <a:rPr lang="en-US" dirty="0">
                <a:latin typeface="Times New Roman" panose="02020603050405020304" pitchFamily="18" charset="0"/>
                <a:cs typeface="Times New Roman" panose="02020603050405020304" pitchFamily="18" charset="0"/>
              </a:rPr>
              <a:t> and booster effectiveness.</a:t>
            </a:r>
          </a:p>
          <a:p>
            <a:pPr lvl="1"/>
            <a:r>
              <a:rPr lang="en-US" dirty="0">
                <a:latin typeface="Times New Roman" panose="02020603050405020304" pitchFamily="18" charset="0"/>
                <a:cs typeface="Times New Roman" panose="02020603050405020304" pitchFamily="18" charset="0"/>
              </a:rPr>
              <a:t>Interactive filters allow </a:t>
            </a:r>
            <a:r>
              <a:rPr lang="en-US" b="1" dirty="0">
                <a:latin typeface="Times New Roman" panose="02020603050405020304" pitchFamily="18" charset="0"/>
                <a:cs typeface="Times New Roman" panose="02020603050405020304" pitchFamily="18" charset="0"/>
              </a:rPr>
              <a:t>scenario analysis</a:t>
            </a:r>
            <a:r>
              <a:rPr lang="en-US" dirty="0">
                <a:latin typeface="Times New Roman" panose="02020603050405020304" pitchFamily="18" charset="0"/>
                <a:cs typeface="Times New Roman" panose="02020603050405020304" pitchFamily="18" charset="0"/>
              </a:rPr>
              <a:t> for different launch sites and payload ranges</a:t>
            </a:r>
            <a:r>
              <a:rPr lang="en-US" dirty="0" smtClean="0">
                <a:latin typeface="Times New Roman" panose="02020603050405020304" pitchFamily="18" charset="0"/>
                <a:cs typeface="Times New Roman" panose="02020603050405020304" pitchFamily="18" charset="0"/>
              </a:rPr>
              <a:t>.</a:t>
            </a:r>
          </a:p>
          <a:p>
            <a:pPr marL="457200" lvl="1" indent="0">
              <a:buNone/>
            </a:pPr>
            <a:r>
              <a:rPr lang="en-US" b="1" dirty="0">
                <a:latin typeface="Times New Roman" panose="02020603050405020304" pitchFamily="18" charset="0"/>
                <a:cs typeface="Times New Roman" panose="02020603050405020304" pitchFamily="18" charset="0"/>
              </a:rPr>
              <a:t>GitHub Notebook (Plotly Dash Dashboard</a:t>
            </a:r>
            <a:r>
              <a:rPr lang="en-US" b="1" dirty="0" smtClean="0">
                <a:latin typeface="Times New Roman" panose="02020603050405020304" pitchFamily="18" charset="0"/>
                <a:cs typeface="Times New Roman" panose="02020603050405020304" pitchFamily="18" charset="0"/>
              </a:rPr>
              <a:t>):</a:t>
            </a:r>
          </a:p>
          <a:p>
            <a:pPr marL="457200" lvl="1" indent="0">
              <a:buNone/>
            </a:pPr>
            <a:r>
              <a:rPr lang="en-US" b="1" dirty="0" smtClean="0">
                <a:latin typeface="Times New Roman" panose="02020603050405020304" pitchFamily="18" charset="0"/>
                <a:cs typeface="Times New Roman" panose="02020603050405020304" pitchFamily="18" charset="0"/>
                <a:hlinkClick r:id="rId3"/>
              </a:rPr>
              <a:t>https://github.com/MuhammadAdeel-DataScientist/IBM-Applied-Data-Science-Capstone/blob/main/07-Intractive-Dashboard.py</a:t>
            </a:r>
            <a:endParaRPr lang="en-US" b="1" dirty="0" smtClean="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r>
              <a:rPr lang="en-US" dirty="0" smtClean="0">
                <a:solidFill>
                  <a:srgbClr val="0B49CB"/>
                </a:solidFill>
                <a:latin typeface="Abadi"/>
              </a:rPr>
              <a:t>Classification) </a:t>
            </a:r>
            <a:endParaRPr lang="en-US" dirty="0">
              <a:solidFill>
                <a:srgbClr val="0B49CB"/>
              </a:solidFill>
              <a:latin typeface="Abadi"/>
            </a:endParaRPr>
          </a:p>
        </p:txBody>
      </p:sp>
      <p:sp>
        <p:nvSpPr>
          <p:cNvPr id="6" name="Rectangle 2"/>
          <p:cNvSpPr>
            <a:spLocks noGrp="1" noChangeArrowheads="1"/>
          </p:cNvSpPr>
          <p:nvPr>
            <p:ph idx="4294967295"/>
          </p:nvPr>
        </p:nvSpPr>
        <p:spPr bwMode="auto">
          <a:xfrm>
            <a:off x="769937" y="1569862"/>
            <a:ext cx="10515673"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lang="en-US" altLang="en-US" sz="1800" b="1" dirty="0">
                <a:latin typeface="Times New Roman" panose="02020603050405020304" pitchFamily="18" charset="0"/>
                <a:cs typeface="Times New Roman" panose="02020603050405020304" pitchFamily="18" charset="0"/>
              </a:rPr>
              <a:t>Objective: </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Predict whether the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Falcon 9 first stage will land successfully</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to estimate launch cost and aid competitive bidding.</a:t>
            </a:r>
          </a:p>
          <a:p>
            <a:pPr eaLnBrk="0" fontAlgn="base" hangingPunct="0">
              <a:lnSpc>
                <a:spcPct val="100000"/>
              </a:lnSpc>
              <a:spcBef>
                <a:spcPct val="0"/>
              </a:spcBef>
              <a:spcAft>
                <a:spcPct val="0"/>
              </a:spcAf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Model Development Process:</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Data Preprocessing:</a:t>
            </a:r>
          </a:p>
          <a:p>
            <a:pPr marL="914400" lvl="2" indent="0" eaLnBrk="0" fontAlgn="base" hangingPunct="0">
              <a:lnSpc>
                <a:spcPct val="100000"/>
              </a:lnSpc>
              <a:spcBef>
                <a:spcPct val="0"/>
              </a:spcBef>
              <a:spcAft>
                <a:spcPct val="0"/>
              </a:spcAft>
              <a:buFontTx/>
              <a:buChar char="•"/>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Extracted class labels from dataset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Class</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column) →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Y</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914400" lvl="2" indent="0" eaLnBrk="0" fontAlgn="base" hangingPunct="0">
              <a:lnSpc>
                <a:spcPct val="100000"/>
              </a:lnSpc>
              <a:spcBef>
                <a:spcPct val="0"/>
              </a:spcBef>
              <a:spcAft>
                <a:spcPct val="0"/>
              </a:spcAft>
              <a:buFontTx/>
              <a:buChar char="•"/>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Standardized features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X</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using </a:t>
            </a:r>
            <a:r>
              <a:rPr kumimoji="0" lang="en-US" altLang="en-US" sz="9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StandardScaler</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914400" lvl="2" indent="0" eaLnBrk="0" fontAlgn="base" hangingPunct="0">
              <a:lnSpc>
                <a:spcPct val="100000"/>
              </a:lnSpc>
              <a:spcBef>
                <a:spcPct val="0"/>
              </a:spcBef>
              <a:spcAft>
                <a:spcPct val="0"/>
              </a:spcAft>
              <a:buFontTx/>
              <a:buChar char="•"/>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Split data into </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training (80%)</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testing (20%)</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sets.</a:t>
            </a:r>
          </a:p>
          <a:p>
            <a:pPr lvl="1" eaLnBrk="0" fontAlgn="base" hangingPunct="0">
              <a:lnSpc>
                <a:spcPct val="100000"/>
              </a:lnSpc>
              <a:spcBef>
                <a:spcPct val="0"/>
              </a:spcBef>
              <a:spcAft>
                <a:spcPct val="0"/>
              </a:spcAft>
            </a:pPr>
            <a:r>
              <a:rPr lang="en-US" altLang="en-US" sz="2000" b="1" dirty="0">
                <a:latin typeface="Times New Roman" panose="02020603050405020304" pitchFamily="18" charset="0"/>
                <a:cs typeface="Times New Roman" panose="02020603050405020304" pitchFamily="18" charset="0"/>
              </a:rPr>
              <a:t>Exploratory Data Analysis (EDA):</a:t>
            </a:r>
          </a:p>
          <a:p>
            <a:pPr marL="914400" lvl="2" indent="0" eaLnBrk="0" fontAlgn="base" hangingPunct="0">
              <a:lnSpc>
                <a:spcPct val="100000"/>
              </a:lnSpc>
              <a:spcBef>
                <a:spcPct val="0"/>
              </a:spcBef>
              <a:spcAft>
                <a:spcPct val="0"/>
              </a:spcAft>
              <a:buFontTx/>
              <a:buChar char="•"/>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Investigated relationships between payload, booster version, and landing success.</a:t>
            </a:r>
          </a:p>
          <a:p>
            <a:pPr marL="914400" lvl="2" indent="0" eaLnBrk="0" fontAlgn="base" hangingPunct="0">
              <a:lnSpc>
                <a:spcPct val="100000"/>
              </a:lnSpc>
              <a:spcBef>
                <a:spcPct val="0"/>
              </a:spcBef>
              <a:spcAft>
                <a:spcPct val="0"/>
              </a:spcAft>
              <a:buFontTx/>
              <a:buChar char="•"/>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Visualized class distributions and feature correlations.</a:t>
            </a:r>
          </a:p>
          <a:p>
            <a:pPr lvl="1" eaLnBrk="0" fontAlgn="base" hangingPunct="0">
              <a:lnSpc>
                <a:spcPct val="100000"/>
              </a:lnSpc>
              <a:spcBef>
                <a:spcPct val="0"/>
              </a:spcBef>
              <a:spcAft>
                <a:spcPct val="0"/>
              </a:spcAf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Model Selection &amp; </a:t>
            </a:r>
            <a:r>
              <a:rPr kumimoji="0" lang="en-US" altLang="en-US" sz="20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Hyperparameter</a:t>
            </a: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Tuning:</a:t>
            </a: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914400" lvl="2" indent="0" eaLnBrk="0" fontAlgn="base" hangingPunct="0">
              <a:lnSpc>
                <a:spcPct val="100000"/>
              </a:lnSpc>
              <a:spcBef>
                <a:spcPct val="0"/>
              </a:spcBef>
              <a:spcAft>
                <a:spcPct val="0"/>
              </a:spcAft>
              <a:buFontTx/>
              <a:buChar char="•"/>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Logistic Regression</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9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GridSearchCV</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penalty</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914400" lvl="2" indent="0" eaLnBrk="0" fontAlgn="base" hangingPunct="0">
              <a:lnSpc>
                <a:spcPct val="100000"/>
              </a:lnSpc>
              <a:spcBef>
                <a:spcPct val="0"/>
              </a:spcBef>
              <a:spcAft>
                <a:spcPct val="0"/>
              </a:spcAft>
              <a:buFontTx/>
              <a:buChar char="•"/>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Support Vector Machine (SVM)</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 tuned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kernel</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gamma</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914400" lvl="2" indent="0" eaLnBrk="0" fontAlgn="base" hangingPunct="0">
              <a:lnSpc>
                <a:spcPct val="100000"/>
              </a:lnSpc>
              <a:spcBef>
                <a:spcPct val="0"/>
              </a:spcBef>
              <a:spcAft>
                <a:spcPct val="0"/>
              </a:spcAft>
              <a:buFontTx/>
              <a:buChar char="•"/>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Decision Tree</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 tuned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criterion</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max_depth</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max_features</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min_samples_split</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/leaf</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914400" lvl="2" indent="0" eaLnBrk="0" fontAlgn="base" hangingPunct="0">
              <a:lnSpc>
                <a:spcPct val="100000"/>
              </a:lnSpc>
              <a:spcBef>
                <a:spcPct val="0"/>
              </a:spcBef>
              <a:spcAft>
                <a:spcPct val="0"/>
              </a:spcAft>
              <a:buFontTx/>
              <a:buChar char="•"/>
            </a:pPr>
            <a:r>
              <a:rPr kumimoji="0" lang="en-US" altLang="en-US"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K-Nearest Neighbors (KNN)</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 tuned </a:t>
            </a:r>
            <a:r>
              <a:rPr kumimoji="0" lang="en-US" altLang="en-US" sz="9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n_neighbors</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algorithm</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a:t>
            </a:r>
            <a:r>
              <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r>
              <a:rPr lang="en-US" dirty="0" smtClean="0">
                <a:solidFill>
                  <a:srgbClr val="0B49CB"/>
                </a:solidFill>
                <a:latin typeface="Abadi"/>
              </a:rPr>
              <a:t>Classification) </a:t>
            </a:r>
            <a:r>
              <a:rPr lang="en-US" sz="1900" dirty="0">
                <a:solidFill>
                  <a:srgbClr val="0B49CB"/>
                </a:solidFill>
                <a:latin typeface="Abadi"/>
                <a:ea typeface="+mn-ea"/>
                <a:cs typeface="+mn-cs"/>
              </a:rPr>
              <a:t>continue</a:t>
            </a:r>
            <a:r>
              <a:rPr lang="en-US" dirty="0" smtClean="0">
                <a:solidFill>
                  <a:srgbClr val="0B49CB"/>
                </a:solidFill>
                <a:latin typeface="Abadi"/>
              </a:rPr>
              <a:t> </a:t>
            </a:r>
            <a:endParaRPr lang="en-US" dirty="0">
              <a:solidFill>
                <a:srgbClr val="0B49CB"/>
              </a:solidFill>
              <a:latin typeface="Abadi"/>
            </a:endParaRPr>
          </a:p>
        </p:txBody>
      </p:sp>
      <p:sp>
        <p:nvSpPr>
          <p:cNvPr id="6" name="Rectangle 2"/>
          <p:cNvSpPr>
            <a:spLocks noGrp="1" noChangeArrowheads="1"/>
          </p:cNvSpPr>
          <p:nvPr>
            <p:ph idx="4294967295"/>
          </p:nvPr>
        </p:nvSpPr>
        <p:spPr bwMode="auto">
          <a:xfrm>
            <a:off x="683310" y="1164739"/>
            <a:ext cx="10515673" cy="2047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lang="en-US" sz="2000" b="1" dirty="0">
                <a:latin typeface="Times New Roman" panose="02020603050405020304" pitchFamily="18" charset="0"/>
                <a:cs typeface="Times New Roman" panose="02020603050405020304" pitchFamily="18" charset="0"/>
              </a:rPr>
              <a:t>Model Evaluation:</a:t>
            </a:r>
            <a:endParaRPr lang="en-US" sz="2000"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Used </a:t>
            </a:r>
            <a:r>
              <a:rPr lang="en-US" b="1" dirty="0">
                <a:latin typeface="Times New Roman" panose="02020603050405020304" pitchFamily="18" charset="0"/>
                <a:cs typeface="Times New Roman" panose="02020603050405020304" pitchFamily="18" charset="0"/>
              </a:rPr>
              <a:t>confusion matrix</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test accuracy</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cross-validation score</a:t>
            </a:r>
            <a:r>
              <a:rPr lang="en-US" dirty="0">
                <a:latin typeface="Times New Roman" panose="02020603050405020304" pitchFamily="18" charset="0"/>
                <a:cs typeface="Times New Roman" panose="02020603050405020304" pitchFamily="18" charset="0"/>
              </a:rPr>
              <a:t>.</a:t>
            </a:r>
          </a:p>
          <a:p>
            <a:pPr lvl="2"/>
            <a:r>
              <a:rPr lang="en-US" dirty="0">
                <a:latin typeface="Times New Roman" panose="02020603050405020304" pitchFamily="18" charset="0"/>
                <a:cs typeface="Times New Roman" panose="02020603050405020304" pitchFamily="18" charset="0"/>
              </a:rPr>
              <a:t>Compared all models on test data</a:t>
            </a:r>
            <a:r>
              <a:rPr lang="en-US" dirty="0" smtClean="0">
                <a:latin typeface="Times New Roman" panose="02020603050405020304" pitchFamily="18" charset="0"/>
                <a:cs typeface="Times New Roman" panose="02020603050405020304" pitchFamily="18" charset="0"/>
              </a:rPr>
              <a:t>:</a:t>
            </a:r>
          </a:p>
          <a:p>
            <a:pPr marL="914400" lvl="2"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sz="1800" dirty="0" smtClean="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243393291"/>
              </p:ext>
            </p:extLst>
          </p:nvPr>
        </p:nvGraphicFramePr>
        <p:xfrm>
          <a:off x="1877146" y="2269936"/>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a:t>Model</a:t>
                      </a:r>
                    </a:p>
                  </a:txBody>
                  <a:tcPr anchor="ctr"/>
                </a:tc>
                <a:tc>
                  <a:txBody>
                    <a:bodyPr/>
                    <a:lstStyle/>
                    <a:p>
                      <a:r>
                        <a:rPr lang="en-US" dirty="0"/>
                        <a:t>Test Accuracy</a:t>
                      </a:r>
                    </a:p>
                  </a:txBody>
                  <a:tcPr anchor="ctr"/>
                </a:tc>
              </a:tr>
              <a:tr h="370840">
                <a:tc>
                  <a:txBody>
                    <a:bodyPr/>
                    <a:lstStyle/>
                    <a:p>
                      <a:r>
                        <a:rPr lang="en-US" dirty="0"/>
                        <a:t>Logistic Regression</a:t>
                      </a:r>
                    </a:p>
                  </a:txBody>
                  <a:tcPr anchor="ctr"/>
                </a:tc>
                <a:tc>
                  <a:txBody>
                    <a:bodyPr/>
                    <a:lstStyle/>
                    <a:p>
                      <a:r>
                        <a:rPr lang="en-US"/>
                        <a:t>0.8333</a:t>
                      </a:r>
                    </a:p>
                  </a:txBody>
                  <a:tcPr anchor="ctr"/>
                </a:tc>
              </a:tr>
              <a:tr h="370840">
                <a:tc>
                  <a:txBody>
                    <a:bodyPr/>
                    <a:lstStyle/>
                    <a:p>
                      <a:r>
                        <a:rPr lang="en-US" dirty="0"/>
                        <a:t>SVM</a:t>
                      </a:r>
                    </a:p>
                  </a:txBody>
                  <a:tcPr anchor="ctr"/>
                </a:tc>
                <a:tc>
                  <a:txBody>
                    <a:bodyPr/>
                    <a:lstStyle/>
                    <a:p>
                      <a:r>
                        <a:rPr lang="en-US"/>
                        <a:t>0.8333</a:t>
                      </a:r>
                    </a:p>
                  </a:txBody>
                  <a:tcPr anchor="ctr"/>
                </a:tc>
              </a:tr>
              <a:tr h="370840">
                <a:tc>
                  <a:txBody>
                    <a:bodyPr/>
                    <a:lstStyle/>
                    <a:p>
                      <a:r>
                        <a:rPr lang="en-US" dirty="0"/>
                        <a:t>Decision Tree</a:t>
                      </a:r>
                    </a:p>
                  </a:txBody>
                  <a:tcPr anchor="ctr"/>
                </a:tc>
                <a:tc>
                  <a:txBody>
                    <a:bodyPr/>
                    <a:lstStyle/>
                    <a:p>
                      <a:r>
                        <a:rPr lang="en-US" dirty="0"/>
                        <a:t>0.6667</a:t>
                      </a:r>
                    </a:p>
                  </a:txBody>
                  <a:tcPr anchor="ctr"/>
                </a:tc>
              </a:tr>
              <a:tr h="370840">
                <a:tc>
                  <a:txBody>
                    <a:bodyPr/>
                    <a:lstStyle/>
                    <a:p>
                      <a:r>
                        <a:rPr lang="en-US"/>
                        <a:t>KNN</a:t>
                      </a:r>
                    </a:p>
                  </a:txBody>
                  <a:tcPr anchor="ctr"/>
                </a:tc>
                <a:tc>
                  <a:txBody>
                    <a:bodyPr/>
                    <a:lstStyle/>
                    <a:p>
                      <a:r>
                        <a:rPr lang="en-US" dirty="0"/>
                        <a:t>0.7778</a:t>
                      </a:r>
                    </a:p>
                  </a:txBody>
                  <a:tcPr anchor="ctr"/>
                </a:tc>
              </a:tr>
            </a:tbl>
          </a:graphicData>
        </a:graphic>
      </p:graphicFrame>
      <p:sp>
        <p:nvSpPr>
          <p:cNvPr id="10" name="Rectangle 9"/>
          <p:cNvSpPr/>
          <p:nvPr/>
        </p:nvSpPr>
        <p:spPr>
          <a:xfrm>
            <a:off x="683311" y="4349197"/>
            <a:ext cx="10515672" cy="230185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Best Performing Model : Logistic Regression </a:t>
            </a:r>
            <a:r>
              <a:rPr lang="en-US" dirty="0">
                <a:solidFill>
                  <a:schemeClr val="tx1"/>
                </a:solidFill>
                <a:latin typeface="Times New Roman" panose="02020603050405020304" pitchFamily="18" charset="0"/>
                <a:cs typeface="Times New Roman" panose="02020603050405020304" pitchFamily="18" charset="0"/>
              </a:rPr>
              <a:t>(Test Accuracy: 0.8333) </a:t>
            </a:r>
            <a:endParaRPr lang="en-US" dirty="0" smtClean="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Key Insights:</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Logistic Regression and SVM performed best for landing prediction.</a:t>
            </a:r>
          </a:p>
          <a:p>
            <a:pPr marL="742950" lvl="1"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Decision Trees underperformed due to overfitting on limited data.</a:t>
            </a:r>
          </a:p>
          <a:p>
            <a:pPr marL="742950" lvl="1" indent="-28575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Feature standardization and </a:t>
            </a:r>
            <a:r>
              <a:rPr lang="en-US" dirty="0" smtClean="0">
                <a:solidFill>
                  <a:schemeClr val="tx1"/>
                </a:solidFill>
                <a:latin typeface="Times New Roman" panose="02020603050405020304" pitchFamily="18" charset="0"/>
                <a:cs typeface="Times New Roman" panose="02020603050405020304" pitchFamily="18" charset="0"/>
              </a:rPr>
              <a:t>hyper parameter </a:t>
            </a:r>
            <a:r>
              <a:rPr lang="en-US" dirty="0">
                <a:solidFill>
                  <a:schemeClr val="tx1"/>
                </a:solidFill>
                <a:latin typeface="Times New Roman" panose="02020603050405020304" pitchFamily="18" charset="0"/>
                <a:cs typeface="Times New Roman" panose="02020603050405020304" pitchFamily="18" charset="0"/>
              </a:rPr>
              <a:t>tuning significantly improved model performance</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8242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r>
              <a:rPr lang="en-US" dirty="0" smtClean="0">
                <a:solidFill>
                  <a:srgbClr val="0B49CB"/>
                </a:solidFill>
                <a:latin typeface="Abadi"/>
              </a:rPr>
              <a:t>Classification) </a:t>
            </a:r>
            <a:r>
              <a:rPr lang="en-US" sz="1900" dirty="0" smtClean="0">
                <a:solidFill>
                  <a:srgbClr val="0B49CB"/>
                </a:solidFill>
                <a:latin typeface="Abadi"/>
              </a:rPr>
              <a:t>continue</a:t>
            </a:r>
            <a:r>
              <a:rPr lang="en-US" dirty="0" smtClean="0">
                <a:solidFill>
                  <a:srgbClr val="0B49CB"/>
                </a:solidFill>
                <a:latin typeface="Abadi"/>
              </a:rPr>
              <a:t>  </a:t>
            </a:r>
            <a:endParaRPr lang="en-US" dirty="0">
              <a:solidFill>
                <a:srgbClr val="0B49CB"/>
              </a:solidFill>
              <a:latin typeface="Abadi"/>
            </a:endParaRPr>
          </a:p>
        </p:txBody>
      </p:sp>
      <p:sp>
        <p:nvSpPr>
          <p:cNvPr id="6" name="Rectangle 2"/>
          <p:cNvSpPr>
            <a:spLocks noGrp="1" noChangeArrowheads="1"/>
          </p:cNvSpPr>
          <p:nvPr>
            <p:ph idx="4294967295"/>
          </p:nvPr>
        </p:nvSpPr>
        <p:spPr bwMode="auto">
          <a:xfrm>
            <a:off x="6217920" y="3031801"/>
            <a:ext cx="50676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sz="2000" dirty="0" smtClean="0">
                <a:latin typeface="Times New Roman" panose="02020603050405020304" pitchFamily="18" charset="0"/>
                <a:cs typeface="Times New Roman" panose="02020603050405020304" pitchFamily="18" charset="0"/>
              </a:rPr>
              <a:t>GitHub </a:t>
            </a:r>
            <a:r>
              <a:rPr lang="en-US" sz="2000" dirty="0">
                <a:latin typeface="Times New Roman" panose="02020603050405020304" pitchFamily="18" charset="0"/>
                <a:cs typeface="Times New Roman" panose="02020603050405020304" pitchFamily="18" charset="0"/>
              </a:rPr>
              <a:t>Notebook (Predictive Analysis Lab</a:t>
            </a:r>
            <a:r>
              <a:rPr lang="en-US" sz="2000" dirty="0" smtClean="0">
                <a:latin typeface="Times New Roman" panose="02020603050405020304" pitchFamily="18" charset="0"/>
                <a:cs typeface="Times New Roman" panose="02020603050405020304" pitchFamily="18" charset="0"/>
              </a:rPr>
              <a:t>):</a:t>
            </a:r>
          </a:p>
          <a:p>
            <a:pPr marL="0" lvl="0" indent="0" algn="just" eaLnBrk="0" fontAlgn="base" hangingPunct="0">
              <a:lnSpc>
                <a:spcPct val="100000"/>
              </a:lnSpc>
              <a:spcBef>
                <a:spcPct val="0"/>
              </a:spcBef>
              <a:spcAft>
                <a:spcPct val="0"/>
              </a:spcAft>
              <a:buNone/>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hlinkClick r:id="rId2"/>
              </a:rPr>
              <a:t>https://github.com/MuhammadAdeel-DataScientist/IBM-Applied-Data-Science-Capstone/blob/main/08-SpaceX_Machine%20Learning%20Prediction_Part_5.ipynb</a:t>
            </a: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11" y="997015"/>
            <a:ext cx="5764731" cy="5764731"/>
          </a:xfrm>
          <a:prstGeom prst="rect">
            <a:avLst/>
          </a:prstGeom>
        </p:spPr>
      </p:pic>
    </p:spTree>
    <p:extLst>
      <p:ext uri="{BB962C8B-B14F-4D97-AF65-F5344CB8AC3E}">
        <p14:creationId xmlns:p14="http://schemas.microsoft.com/office/powerpoint/2010/main" val="3197914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2000" b="1" dirty="0">
                <a:solidFill>
                  <a:schemeClr val="tx1"/>
                </a:solidFill>
                <a:latin typeface="Times New Roman" panose="02020603050405020304" pitchFamily="18" charset="0"/>
                <a:cs typeface="Times New Roman" panose="02020603050405020304" pitchFamily="18" charset="0"/>
              </a:rPr>
              <a:t>Exploratory Data Analysis (EDA</a:t>
            </a:r>
            <a:r>
              <a:rPr lang="en-US" sz="2000" b="1" dirty="0" smtClean="0">
                <a:solidFill>
                  <a:schemeClr val="tx1"/>
                </a:solidFill>
                <a:latin typeface="Times New Roman" panose="02020603050405020304" pitchFamily="18" charset="0"/>
                <a:cs typeface="Times New Roman" panose="02020603050405020304" pitchFamily="18" charset="0"/>
              </a:rPr>
              <a:t>): (Section 2)</a:t>
            </a: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smtClean="0">
                <a:solidFill>
                  <a:schemeClr val="tx1"/>
                </a:solidFill>
                <a:latin typeface="Times New Roman" panose="02020603050405020304" pitchFamily="18" charset="0"/>
                <a:cs typeface="Times New Roman" panose="02020603050405020304" pitchFamily="18" charset="0"/>
              </a:rPr>
              <a:t>Initial visual and SQL-based analysis revealed clear patterns in launch success related to payload mass, orbit type, launch site, and booster version.</a:t>
            </a:r>
          </a:p>
          <a:p>
            <a:pPr lvl="1"/>
            <a:r>
              <a:rPr lang="en-US" sz="2000" b="1" dirty="0">
                <a:solidFill>
                  <a:schemeClr val="tx1"/>
                </a:solidFill>
                <a:latin typeface="Times New Roman" panose="02020603050405020304" pitchFamily="18" charset="0"/>
                <a:cs typeface="Times New Roman" panose="02020603050405020304" pitchFamily="18" charset="0"/>
              </a:rPr>
              <a:t>Launch Site Proximity Analysis: (section </a:t>
            </a:r>
            <a:r>
              <a:rPr lang="en-US" sz="2000" b="1" dirty="0" smtClean="0">
                <a:solidFill>
                  <a:schemeClr val="tx1"/>
                </a:solidFill>
                <a:latin typeface="Times New Roman" panose="02020603050405020304" pitchFamily="18" charset="0"/>
                <a:cs typeface="Times New Roman" panose="02020603050405020304" pitchFamily="18" charset="0"/>
              </a:rPr>
              <a:t>3)</a:t>
            </a:r>
          </a:p>
          <a:p>
            <a:pPr marL="731520" lvl="1" indent="0">
              <a:buNone/>
            </a:pPr>
            <a:r>
              <a:rPr lang="en-US" sz="2000" dirty="0">
                <a:solidFill>
                  <a:schemeClr val="tx1"/>
                </a:solidFill>
                <a:latin typeface="Times New Roman" panose="02020603050405020304" pitchFamily="18" charset="0"/>
                <a:cs typeface="Times New Roman" panose="02020603050405020304" pitchFamily="18" charset="0"/>
              </a:rPr>
              <a:t>Geospatial analysis showed that launch sites are strategically located away from major cities, close to coastlines, and near transportation infrastructure such as railways, supporting operational safety and logistics efficiency.</a:t>
            </a:r>
          </a:p>
          <a:p>
            <a:pPr lvl="1"/>
            <a:r>
              <a:rPr lang="en-US" sz="2000" b="1" dirty="0" smtClean="0">
                <a:solidFill>
                  <a:schemeClr val="tx1"/>
                </a:solidFill>
                <a:latin typeface="Times New Roman" panose="02020603050405020304" pitchFamily="18" charset="0"/>
                <a:cs typeface="Times New Roman" panose="02020603050405020304" pitchFamily="18" charset="0"/>
              </a:rPr>
              <a:t>Interactive </a:t>
            </a:r>
            <a:r>
              <a:rPr lang="en-US" sz="2000" b="1" dirty="0">
                <a:solidFill>
                  <a:schemeClr val="tx1"/>
                </a:solidFill>
                <a:latin typeface="Times New Roman" panose="02020603050405020304" pitchFamily="18" charset="0"/>
                <a:cs typeface="Times New Roman" panose="02020603050405020304" pitchFamily="18" charset="0"/>
              </a:rPr>
              <a:t>Visual Analytics</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(Section 4</a:t>
            </a: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An interactive dashboard was developed to dynamically explore launch success across sites and payload ranges, enabling deeper insight through user-driven analysis</a:t>
            </a:r>
            <a:r>
              <a:rPr lang="en-US" sz="2000" dirty="0" smtClean="0">
                <a:solidFill>
                  <a:schemeClr val="tx1"/>
                </a:solidFill>
                <a:latin typeface="Times New Roman" panose="02020603050405020304" pitchFamily="18" charset="0"/>
                <a:cs typeface="Times New Roman" panose="02020603050405020304" pitchFamily="18" charset="0"/>
              </a:rPr>
              <a:t>.</a:t>
            </a:r>
          </a:p>
          <a:p>
            <a:pPr lvl="1"/>
            <a:r>
              <a:rPr lang="en-US" sz="2000" b="1" dirty="0">
                <a:solidFill>
                  <a:schemeClr val="tx1"/>
                </a:solidFill>
                <a:latin typeface="Times New Roman" panose="02020603050405020304" pitchFamily="18" charset="0"/>
                <a:cs typeface="Times New Roman" panose="02020603050405020304" pitchFamily="18" charset="0"/>
              </a:rPr>
              <a:t>Predictive Analysis</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(Section 5</a:t>
            </a: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Multiple classification models were trained to predict first-stage landing success, with one model outperforming others and selected as the final predictive solution</a:t>
            </a:r>
            <a:r>
              <a:rPr lang="en-US" sz="2000" dirty="0" smtClean="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104543"/>
            <a:ext cx="3932238" cy="3811588"/>
          </a:xfrm>
          <a:prstGeom prst="rect">
            <a:avLst/>
          </a:prstGeom>
        </p:spPr>
        <p:txBody>
          <a:bodyPr>
            <a:normAutofit fontScale="85000" lnSpcReduction="20000"/>
          </a:bodyPr>
          <a:lstStyle/>
          <a:p>
            <a:pPr marL="0" indent="0" algn="just">
              <a:lnSpc>
                <a:spcPct val="100000"/>
              </a:lnSpc>
              <a:spcBef>
                <a:spcPts val="1400"/>
              </a:spcBef>
              <a:buNone/>
            </a:pPr>
            <a:r>
              <a:rPr lang="en-US" sz="2100" b="1" dirty="0" smtClean="0">
                <a:solidFill>
                  <a:schemeClr val="accent3">
                    <a:lumMod val="25000"/>
                  </a:schemeClr>
                </a:solidFill>
                <a:latin typeface="Times New Roman" panose="02020603050405020304" pitchFamily="18" charset="0"/>
                <a:cs typeface="Times New Roman" panose="02020603050405020304" pitchFamily="18" charset="0"/>
              </a:rPr>
              <a:t>Key Insights</a:t>
            </a:r>
          </a:p>
          <a:p>
            <a:pPr algn="just">
              <a:lnSpc>
                <a:spcPct val="100000"/>
              </a:lnSpc>
              <a:spcBef>
                <a:spcPts val="1400"/>
              </a:spcBef>
            </a:pPr>
            <a:r>
              <a:rPr lang="en-US" sz="1900" dirty="0">
                <a:solidFill>
                  <a:schemeClr val="accent3">
                    <a:lumMod val="25000"/>
                  </a:schemeClr>
                </a:solidFill>
                <a:latin typeface="Times New Roman" panose="02020603050405020304" pitchFamily="18" charset="0"/>
                <a:cs typeface="Times New Roman" panose="02020603050405020304" pitchFamily="18" charset="0"/>
              </a:rPr>
              <a:t>Early flights show higher variability and more failures.</a:t>
            </a:r>
          </a:p>
          <a:p>
            <a:pPr algn="just">
              <a:lnSpc>
                <a:spcPct val="100000"/>
              </a:lnSpc>
              <a:spcBef>
                <a:spcPts val="1400"/>
              </a:spcBef>
            </a:pPr>
            <a:r>
              <a:rPr lang="en-US" sz="1900" dirty="0">
                <a:solidFill>
                  <a:schemeClr val="accent3">
                    <a:lumMod val="25000"/>
                  </a:schemeClr>
                </a:solidFill>
                <a:latin typeface="Times New Roman" panose="02020603050405020304" pitchFamily="18" charset="0"/>
                <a:cs typeface="Times New Roman" panose="02020603050405020304" pitchFamily="18" charset="0"/>
              </a:rPr>
              <a:t>Launch success improves as flight number increases.</a:t>
            </a:r>
          </a:p>
          <a:p>
            <a:pPr algn="just">
              <a:lnSpc>
                <a:spcPct val="100000"/>
              </a:lnSpc>
              <a:spcBef>
                <a:spcPts val="1400"/>
              </a:spcBef>
            </a:pPr>
            <a:r>
              <a:rPr lang="en-US" sz="1900" dirty="0">
                <a:solidFill>
                  <a:schemeClr val="accent3">
                    <a:lumMod val="25000"/>
                  </a:schemeClr>
                </a:solidFill>
                <a:latin typeface="Times New Roman" panose="02020603050405020304" pitchFamily="18" charset="0"/>
                <a:cs typeface="Times New Roman" panose="02020603050405020304" pitchFamily="18" charset="0"/>
              </a:rPr>
              <a:t>KSC LC-39A appears more frequently in later, mature missions</a:t>
            </a:r>
            <a:r>
              <a:rPr lang="en-US" sz="1900" dirty="0" smtClean="0">
                <a:solidFill>
                  <a:schemeClr val="accent3">
                    <a:lumMod val="25000"/>
                  </a:schemeClr>
                </a:solidFill>
                <a:latin typeface="Times New Roman" panose="02020603050405020304" pitchFamily="18" charset="0"/>
                <a:cs typeface="Times New Roman" panose="02020603050405020304" pitchFamily="18" charset="0"/>
              </a:rPr>
              <a:t>.</a:t>
            </a:r>
          </a:p>
          <a:p>
            <a:pPr marL="0" indent="0" algn="just">
              <a:lnSpc>
                <a:spcPct val="100000"/>
              </a:lnSpc>
              <a:spcBef>
                <a:spcPts val="1400"/>
              </a:spcBef>
              <a:buNone/>
            </a:pPr>
            <a:r>
              <a:rPr lang="en-US" sz="2100" b="1" dirty="0" smtClean="0">
                <a:solidFill>
                  <a:schemeClr val="accent3">
                    <a:lumMod val="25000"/>
                  </a:schemeClr>
                </a:solidFill>
                <a:latin typeface="Times New Roman" panose="02020603050405020304" pitchFamily="18" charset="0"/>
                <a:cs typeface="Times New Roman" panose="02020603050405020304" pitchFamily="18" charset="0"/>
              </a:rPr>
              <a:t>Interpretation</a:t>
            </a:r>
          </a:p>
          <a:p>
            <a:pPr algn="just">
              <a:lnSpc>
                <a:spcPct val="100000"/>
              </a:lnSpc>
              <a:spcBef>
                <a:spcPts val="1400"/>
              </a:spcBef>
            </a:pPr>
            <a:r>
              <a:rPr lang="en-US" sz="1900" dirty="0">
                <a:solidFill>
                  <a:schemeClr val="accent3">
                    <a:lumMod val="25000"/>
                  </a:schemeClr>
                </a:solidFill>
                <a:latin typeface="Times New Roman" panose="02020603050405020304" pitchFamily="18" charset="0"/>
                <a:cs typeface="Times New Roman" panose="02020603050405020304" pitchFamily="18" charset="0"/>
              </a:rPr>
              <a:t>Increased flight experience leads to improved reliability.</a:t>
            </a:r>
          </a:p>
          <a:p>
            <a:pPr algn="just">
              <a:lnSpc>
                <a:spcPct val="100000"/>
              </a:lnSpc>
              <a:spcBef>
                <a:spcPts val="1400"/>
              </a:spcBef>
            </a:pPr>
            <a:r>
              <a:rPr lang="en-US" sz="1900" dirty="0">
                <a:solidFill>
                  <a:schemeClr val="accent3">
                    <a:lumMod val="25000"/>
                  </a:schemeClr>
                </a:solidFill>
                <a:latin typeface="Times New Roman" panose="02020603050405020304" pitchFamily="18" charset="0"/>
                <a:cs typeface="Times New Roman" panose="02020603050405020304" pitchFamily="18" charset="0"/>
              </a:rPr>
              <a:t>Launch site usage evolves as SpaceX gains operational confidence.</a:t>
            </a: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7353373" y="2053389"/>
            <a:ext cx="393223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2111139"/>
            <a:ext cx="6755723" cy="357458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buNone/>
            </a:pPr>
            <a:r>
              <a:rPr lang="en-US" sz="1800" b="1" dirty="0">
                <a:solidFill>
                  <a:schemeClr val="accent3">
                    <a:lumMod val="25000"/>
                  </a:schemeClr>
                </a:solidFill>
                <a:latin typeface="Times New Roman" panose="02020603050405020304" pitchFamily="18" charset="0"/>
                <a:cs typeface="Times New Roman" panose="02020603050405020304" pitchFamily="18" charset="0"/>
              </a:rPr>
              <a:t>Key Insights</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Higher payload missions are concentrated at specific launch sites.</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KSC LC-39A supports a wider range of payload masses.</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Lower payload launches show more variability across sites.</a:t>
            </a:r>
          </a:p>
          <a:p>
            <a:pPr marL="0" indent="0">
              <a:buNone/>
            </a:pPr>
            <a:r>
              <a:rPr lang="en-US" sz="1800" b="1" dirty="0">
                <a:solidFill>
                  <a:schemeClr val="accent3">
                    <a:lumMod val="25000"/>
                  </a:schemeClr>
                </a:solidFill>
                <a:latin typeface="Times New Roman" panose="02020603050405020304" pitchFamily="18" charset="0"/>
                <a:cs typeface="Times New Roman" panose="02020603050405020304" pitchFamily="18" charset="0"/>
              </a:rPr>
              <a:t>Interpretation</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Payload capacity influences launch site selection.</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Mature launch sites are preferred for heavier and high-value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50" y="2065344"/>
            <a:ext cx="6755722" cy="3626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770011" y="2069757"/>
            <a:ext cx="393223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solidFill>
                  <a:schemeClr val="accent3">
                    <a:lumMod val="25000"/>
                  </a:schemeClr>
                </a:solidFill>
                <a:latin typeface="Times New Roman" panose="02020603050405020304" pitchFamily="18" charset="0"/>
                <a:cs typeface="Times New Roman" panose="02020603050405020304" pitchFamily="18" charset="0"/>
              </a:rPr>
              <a:t>Key Insights</a:t>
            </a:r>
          </a:p>
          <a:p>
            <a:pPr algn="just">
              <a:lnSpc>
                <a:spcPct val="8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ES-L1, GEO &amp; HEO orbit </a:t>
            </a:r>
            <a:r>
              <a:rPr lang="en-US" sz="1600" dirty="0">
                <a:solidFill>
                  <a:schemeClr val="accent3">
                    <a:lumMod val="25000"/>
                  </a:schemeClr>
                </a:solidFill>
                <a:latin typeface="Times New Roman" panose="02020603050405020304" pitchFamily="18" charset="0"/>
                <a:cs typeface="Times New Roman" panose="02020603050405020304" pitchFamily="18" charset="0"/>
              </a:rPr>
              <a:t>show consistently higher success rates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More </a:t>
            </a:r>
            <a:r>
              <a:rPr lang="en-US" sz="1600" dirty="0">
                <a:solidFill>
                  <a:schemeClr val="accent3">
                    <a:lumMod val="25000"/>
                  </a:schemeClr>
                </a:solidFill>
                <a:latin typeface="Times New Roman" panose="02020603050405020304" pitchFamily="18" charset="0"/>
                <a:cs typeface="Times New Roman" panose="02020603050405020304" pitchFamily="18" charset="0"/>
              </a:rPr>
              <a:t>complex orbits exhibit slightly lower and more variable success rates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marL="0" indent="0" algn="just">
              <a:lnSpc>
                <a:spcPct val="80000"/>
              </a:lnSpc>
              <a:spcBef>
                <a:spcPts val="1400"/>
              </a:spcBef>
              <a:buNone/>
            </a:pPr>
            <a:r>
              <a:rPr lang="en-US" sz="1800" b="1" dirty="0" smtClean="0">
                <a:solidFill>
                  <a:schemeClr val="accent3">
                    <a:lumMod val="25000"/>
                  </a:schemeClr>
                </a:solidFill>
                <a:latin typeface="Times New Roman" panose="02020603050405020304" pitchFamily="18" charset="0"/>
                <a:cs typeface="Times New Roman" panose="02020603050405020304" pitchFamily="18" charset="0"/>
              </a:rPr>
              <a:t>Interpretation</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Orbit complexity impacts mission difficulty and success probability</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SpaceX achieves greater reliability on frequently flown orbit types.</a:t>
            </a:r>
            <a:endParaRPr lang="en-US" sz="2200" dirty="0">
              <a:solidFill>
                <a:schemeClr val="accent3">
                  <a:lumMod val="25000"/>
                </a:schemeClr>
              </a:solidFill>
              <a:latin typeface="Abadi" panose="020B0604020104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2065344"/>
            <a:ext cx="6755723" cy="3626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770011" y="2069757"/>
            <a:ext cx="3932238" cy="381158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solidFill>
                  <a:schemeClr val="accent3">
                    <a:lumMod val="25000"/>
                  </a:schemeClr>
                </a:solidFill>
                <a:latin typeface="Times New Roman" panose="02020603050405020304" pitchFamily="18" charset="0"/>
                <a:cs typeface="Times New Roman" panose="02020603050405020304" pitchFamily="18" charset="0"/>
              </a:rPr>
              <a:t>Key Insights</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In LEO orbits, launch success improves as flight number increases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After </a:t>
            </a:r>
            <a:r>
              <a:rPr lang="en-US" sz="1600" dirty="0">
                <a:solidFill>
                  <a:schemeClr val="accent3">
                    <a:lumMod val="25000"/>
                  </a:schemeClr>
                </a:solidFill>
                <a:latin typeface="Times New Roman" panose="02020603050405020304" pitchFamily="18" charset="0"/>
                <a:cs typeface="Times New Roman" panose="02020603050405020304" pitchFamily="18" charset="0"/>
              </a:rPr>
              <a:t>approximately 5 flights, LEO missions achieve near 100% success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GTO orbits show no clear relationship between flight number and success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Success outcomes in GTO remain variable across missions.</a:t>
            </a:r>
          </a:p>
          <a:p>
            <a:pPr marL="0" indent="0" algn="just">
              <a:lnSpc>
                <a:spcPct val="80000"/>
              </a:lnSpc>
              <a:spcBef>
                <a:spcPts val="1400"/>
              </a:spcBef>
              <a:buNone/>
            </a:pPr>
            <a:r>
              <a:rPr lang="en-US" sz="1800" b="1" dirty="0" smtClean="0">
                <a:solidFill>
                  <a:schemeClr val="accent3">
                    <a:lumMod val="25000"/>
                  </a:schemeClr>
                </a:solidFill>
                <a:latin typeface="Times New Roman" panose="02020603050405020304" pitchFamily="18" charset="0"/>
                <a:cs typeface="Times New Roman" panose="02020603050405020304" pitchFamily="18" charset="0"/>
              </a:rPr>
              <a:t>Interpretation</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Repeated launches in LEO benefit from operational learning and optimization</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GTO missions remain inherently complex, limiting gains from experience alone.</a:t>
            </a: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9" y="2069757"/>
            <a:ext cx="6755723" cy="36283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50" y="2069757"/>
            <a:ext cx="6755722" cy="3609148"/>
          </a:xfrm>
          <a:prstGeom prst="rect">
            <a:avLst/>
          </a:prstGeom>
        </p:spPr>
      </p:pic>
      <p:sp>
        <p:nvSpPr>
          <p:cNvPr id="8" name="Content Placeholder 2">
            <a:extLst>
              <a:ext uri="{FF2B5EF4-FFF2-40B4-BE49-F238E27FC236}">
                <a16:creationId xmlns="" xmlns:a16="http://schemas.microsoft.com/office/drawing/2014/main" id="{373827F3-F386-AA4E-80ED-D86DEF8C158D}"/>
              </a:ext>
            </a:extLst>
          </p:cNvPr>
          <p:cNvSpPr txBox="1">
            <a:spLocks/>
          </p:cNvSpPr>
          <p:nvPr/>
        </p:nvSpPr>
        <p:spPr>
          <a:xfrm>
            <a:off x="770011" y="2069757"/>
            <a:ext cx="3932238" cy="381158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solidFill>
                  <a:schemeClr val="accent3">
                    <a:lumMod val="25000"/>
                  </a:schemeClr>
                </a:solidFill>
                <a:latin typeface="Times New Roman" panose="02020603050405020304" pitchFamily="18" charset="0"/>
                <a:cs typeface="Times New Roman" panose="02020603050405020304" pitchFamily="18" charset="0"/>
              </a:rPr>
              <a:t>Key Insights</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Higher payload masses show higher success rates in LEO, ISS, and Polar </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orbits.</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Successful landings dominate these orbits even at heavy payload levels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In GTO orbits, both successful and unsuccessful landings occur across payload ranges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Payload mass alone does not clearly separate outcomes for GTO missions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marL="0" indent="0" algn="just">
              <a:lnSpc>
                <a:spcPct val="80000"/>
              </a:lnSpc>
              <a:spcBef>
                <a:spcPts val="1400"/>
              </a:spcBef>
              <a:buNone/>
            </a:pPr>
            <a:r>
              <a:rPr lang="en-US" sz="1800" b="1" dirty="0" smtClean="0">
                <a:solidFill>
                  <a:schemeClr val="accent3">
                    <a:lumMod val="25000"/>
                  </a:schemeClr>
                </a:solidFill>
                <a:latin typeface="Times New Roman" panose="02020603050405020304" pitchFamily="18" charset="0"/>
                <a:cs typeface="Times New Roman" panose="02020603050405020304" pitchFamily="18" charset="0"/>
              </a:rPr>
              <a:t>Interpretation</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Certain orbit types (LEO, ISS, Polar) are more tolerant of heavier payloads due to optimized mission profiles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GTO missions remain more challenging, where success depends on additional factors beyond payload mass.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 xmlns:a16="http://schemas.microsoft.com/office/drawing/2014/main" id="{373827F3-F386-AA4E-80ED-D86DEF8C158D}"/>
              </a:ext>
            </a:extLst>
          </p:cNvPr>
          <p:cNvSpPr txBox="1">
            <a:spLocks/>
          </p:cNvSpPr>
          <p:nvPr/>
        </p:nvSpPr>
        <p:spPr>
          <a:xfrm>
            <a:off x="770011" y="2069757"/>
            <a:ext cx="3932238" cy="381158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solidFill>
                  <a:schemeClr val="accent3">
                    <a:lumMod val="25000"/>
                  </a:schemeClr>
                </a:solidFill>
                <a:latin typeface="Times New Roman" panose="02020603050405020304" pitchFamily="18" charset="0"/>
                <a:cs typeface="Times New Roman" panose="02020603050405020304" pitchFamily="18" charset="0"/>
              </a:rPr>
              <a:t>Key Insights</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average launch success rate increases steadily from 2013 onward</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Early years show lower and more variable success rates</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From 2017 to 2020, success rates remain consistently high</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Indicates a clear upward trend in mission reliability over time</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marL="0" indent="0" algn="just">
              <a:lnSpc>
                <a:spcPct val="80000"/>
              </a:lnSpc>
              <a:spcBef>
                <a:spcPts val="1400"/>
              </a:spcBef>
              <a:buNone/>
            </a:pPr>
            <a:r>
              <a:rPr lang="en-US" sz="1800" b="1" dirty="0" smtClean="0">
                <a:solidFill>
                  <a:schemeClr val="accent3">
                    <a:lumMod val="25000"/>
                  </a:schemeClr>
                </a:solidFill>
                <a:latin typeface="Times New Roman" panose="02020603050405020304" pitchFamily="18" charset="0"/>
                <a:cs typeface="Times New Roman" panose="02020603050405020304" pitchFamily="18" charset="0"/>
              </a:rPr>
              <a:t>Interpretation</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rising success trend reflects technological improvements and operational learning</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t>
            </a:r>
          </a:p>
          <a:p>
            <a:pPr algn="just">
              <a:lnSpc>
                <a:spcPct val="8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Increased experience, better booster reuse strategies, and refined processes contributed to improved outcomes.</a:t>
            </a: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48" y="2069757"/>
            <a:ext cx="6755723" cy="360914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Rectangle 2"/>
          <p:cNvSpPr>
            <a:spLocks noGrp="1" noChangeArrowheads="1"/>
          </p:cNvSpPr>
          <p:nvPr>
            <p:ph idx="4294967295"/>
          </p:nvPr>
        </p:nvSpPr>
        <p:spPr bwMode="auto">
          <a:xfrm>
            <a:off x="788285" y="1778839"/>
            <a:ext cx="9298087"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Query Used:</a:t>
            </a:r>
            <a:endParaRPr kumimoji="0" lang="en-US" altLang="en-US" sz="1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SELECT DISTINCT </a:t>
            </a:r>
            <a:r>
              <a:rPr kumimoji="0" lang="en-US" altLang="en-US" sz="1000" b="0" i="0" u="none" strike="noStrike" cap="none" normalizeH="0" baseline="0" dirty="0" err="1" smtClean="0">
                <a:ln>
                  <a:noFill/>
                </a:ln>
                <a:solidFill>
                  <a:schemeClr val="tx1"/>
                </a:solidFill>
                <a:effectLst/>
                <a:latin typeface="Arial Unicode MS" panose="020B0604020202020204" pitchFamily="34" charset="-128"/>
              </a:rPr>
              <a:t>Launch_Site</a:t>
            </a: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 FROM SPACEXTABLE;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Unique Launch Sites Identified:</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CCAFS LC-40</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VAFB SLC-4E</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KSC LC-39A</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CCAFS SLC-40</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Explanation:</a:t>
            </a: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This query retrieves all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distinct launch sites</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from the SpaceX dataset. Identifying unique sites helps us understand the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geographical distribution of launches</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sets the stage</a:t>
            </a:r>
            <a:r>
              <a:rPr kumimoji="0" lang="en-US" altLang="en-US" sz="18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for analyzing site-specific performance and trends.</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8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8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en-US" sz="18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Query Used</a:t>
            </a:r>
            <a:r>
              <a:rPr lang="en-US" sz="1800" b="1" dirty="0" smtClean="0">
                <a:latin typeface="Times New Roman" panose="02020603050405020304" pitchFamily="18" charset="0"/>
                <a:cs typeface="Times New Roman" panose="02020603050405020304" pitchFamily="18" charset="0"/>
              </a:rPr>
              <a:t>:</a:t>
            </a:r>
          </a:p>
          <a:p>
            <a:pPr marL="0" indent="0">
              <a:lnSpc>
                <a:spcPct val="100000"/>
              </a:lnSpc>
              <a:spcBef>
                <a:spcPts val="1400"/>
              </a:spcBef>
              <a:buNone/>
            </a:pPr>
            <a:r>
              <a:rPr lang="en-US" sz="1000" dirty="0">
                <a:latin typeface="Arial Unicode MS" panose="020B0604020202020204" pitchFamily="34" charset="-128"/>
              </a:rPr>
              <a:t>SELECT </a:t>
            </a:r>
            <a:r>
              <a:rPr lang="en-US" sz="1000" dirty="0" smtClean="0">
                <a:latin typeface="Arial Unicode MS" panose="020B0604020202020204" pitchFamily="34" charset="-128"/>
              </a:rPr>
              <a:t>* FROM SPACEXTABLE WHERE </a:t>
            </a:r>
            <a:r>
              <a:rPr lang="en-US" sz="1000" dirty="0" err="1">
                <a:latin typeface="Arial Unicode MS" panose="020B0604020202020204" pitchFamily="34" charset="-128"/>
              </a:rPr>
              <a:t>Launch_Site</a:t>
            </a:r>
            <a:r>
              <a:rPr lang="en-US" sz="1000" dirty="0">
                <a:latin typeface="Arial Unicode MS" panose="020B0604020202020204" pitchFamily="34" charset="-128"/>
              </a:rPr>
              <a:t> LIKE 'CCA</a:t>
            </a:r>
            <a:r>
              <a:rPr lang="en-US" sz="1000" dirty="0" smtClean="0">
                <a:latin typeface="Arial Unicode MS" panose="020B0604020202020204" pitchFamily="34" charset="-128"/>
              </a:rPr>
              <a:t>%‘ LIMIT </a:t>
            </a:r>
            <a:r>
              <a:rPr lang="en-US" sz="1000" dirty="0">
                <a:latin typeface="Arial Unicode MS" panose="020B0604020202020204" pitchFamily="34" charset="-128"/>
              </a:rPr>
              <a:t>5</a:t>
            </a:r>
            <a:r>
              <a:rPr lang="en-US" sz="1000" dirty="0" smtClean="0">
                <a:latin typeface="Arial Unicode MS" panose="020B0604020202020204" pitchFamily="34" charset="-128"/>
              </a:rPr>
              <a:t>;</a:t>
            </a:r>
          </a:p>
          <a:p>
            <a:pPr marL="0" indent="0">
              <a:lnSpc>
                <a:spcPct val="100000"/>
              </a:lnSpc>
              <a:spcBef>
                <a:spcPts val="1400"/>
              </a:spcBef>
              <a:buNone/>
            </a:pPr>
            <a:r>
              <a:rPr lang="en-US" sz="1800" b="1" dirty="0">
                <a:latin typeface="Times New Roman" panose="02020603050405020304" pitchFamily="18" charset="0"/>
                <a:cs typeface="Times New Roman" panose="02020603050405020304" pitchFamily="18" charset="0"/>
              </a:rPr>
              <a:t>Sample Records (First 5</a:t>
            </a:r>
            <a:r>
              <a:rPr lang="en-US" sz="1800" b="1" dirty="0" smtClean="0">
                <a:latin typeface="Times New Roman" panose="02020603050405020304" pitchFamily="18" charset="0"/>
                <a:cs typeface="Times New Roman" panose="02020603050405020304" pitchFamily="18" charset="0"/>
              </a:rPr>
              <a:t>):</a:t>
            </a:r>
          </a:p>
          <a:p>
            <a:pPr marL="0" indent="0">
              <a:lnSpc>
                <a:spcPct val="100000"/>
              </a:lnSpc>
              <a:spcBef>
                <a:spcPts val="1400"/>
              </a:spcBef>
              <a:buNone/>
            </a:pPr>
            <a:endParaRPr lang="en-US" sz="1800" b="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7" name="Table 6"/>
          <p:cNvGraphicFramePr>
            <a:graphicFrameLocks noGrp="1"/>
          </p:cNvGraphicFramePr>
          <p:nvPr>
            <p:extLst>
              <p:ext uri="{D42A27DB-BD31-4B8C-83A1-F6EECF244321}">
                <p14:modId xmlns:p14="http://schemas.microsoft.com/office/powerpoint/2010/main" val="2549129808"/>
              </p:ext>
            </p:extLst>
          </p:nvPr>
        </p:nvGraphicFramePr>
        <p:xfrm>
          <a:off x="3436476" y="2592742"/>
          <a:ext cx="8021496" cy="2225040"/>
        </p:xfrm>
        <a:graphic>
          <a:graphicData uri="http://schemas.openxmlformats.org/drawingml/2006/table">
            <a:tbl>
              <a:tblPr firstRow="1" bandRow="1">
                <a:tableStyleId>{5C22544A-7EE6-4342-B048-85BDC9FD1C3A}</a:tableStyleId>
              </a:tblPr>
              <a:tblGrid>
                <a:gridCol w="2005374"/>
                <a:gridCol w="2005374"/>
                <a:gridCol w="2005374"/>
                <a:gridCol w="2005374"/>
              </a:tblGrid>
              <a:tr h="370840">
                <a:tc>
                  <a:txBody>
                    <a:bodyPr/>
                    <a:lstStyle/>
                    <a:p>
                      <a:r>
                        <a:rPr lang="en-US" dirty="0">
                          <a:latin typeface="Times New Roman" panose="02020603050405020304" pitchFamily="18" charset="0"/>
                          <a:cs typeface="Times New Roman" panose="02020603050405020304" pitchFamily="18" charset="0"/>
                        </a:rPr>
                        <a:t>Date</a:t>
                      </a:r>
                    </a:p>
                  </a:txBody>
                  <a:tcPr anchor="ctr"/>
                </a:tc>
                <a:tc>
                  <a:txBody>
                    <a:bodyPr/>
                    <a:lstStyle/>
                    <a:p>
                      <a:r>
                        <a:rPr lang="en-US" dirty="0">
                          <a:latin typeface="Times New Roman" panose="02020603050405020304" pitchFamily="18" charset="0"/>
                          <a:cs typeface="Times New Roman" panose="02020603050405020304" pitchFamily="18" charset="0"/>
                        </a:rPr>
                        <a:t>Time (UTC)</a:t>
                      </a:r>
                    </a:p>
                  </a:txBody>
                  <a:tcPr anchor="ctr"/>
                </a:tc>
                <a:tc>
                  <a:txBody>
                    <a:bodyPr/>
                    <a:lstStyle/>
                    <a:p>
                      <a:r>
                        <a:rPr lang="en-US">
                          <a:latin typeface="Times New Roman" panose="02020603050405020304" pitchFamily="18" charset="0"/>
                          <a:cs typeface="Times New Roman" panose="02020603050405020304" pitchFamily="18" charset="0"/>
                        </a:rPr>
                        <a:t>Booster Version</a:t>
                      </a:r>
                    </a:p>
                  </a:txBody>
                  <a:tcPr anchor="ctr"/>
                </a:tc>
                <a:tc>
                  <a:txBody>
                    <a:bodyPr/>
                    <a:lstStyle/>
                    <a:p>
                      <a:r>
                        <a:rPr lang="en-US" dirty="0">
                          <a:latin typeface="Times New Roman" panose="02020603050405020304" pitchFamily="18" charset="0"/>
                          <a:cs typeface="Times New Roman" panose="02020603050405020304" pitchFamily="18" charset="0"/>
                        </a:rPr>
                        <a:t>Launch Site</a:t>
                      </a:r>
                    </a:p>
                  </a:txBody>
                  <a:tcPr anchor="ctr"/>
                </a:tc>
              </a:tr>
              <a:tr h="370840">
                <a:tc>
                  <a:txBody>
                    <a:bodyPr/>
                    <a:lstStyle/>
                    <a:p>
                      <a:r>
                        <a:rPr lang="en-US" dirty="0">
                          <a:latin typeface="Times New Roman" panose="02020603050405020304" pitchFamily="18" charset="0"/>
                          <a:cs typeface="Times New Roman" panose="02020603050405020304" pitchFamily="18" charset="0"/>
                        </a:rPr>
                        <a:t>2010-06-04</a:t>
                      </a:r>
                    </a:p>
                  </a:txBody>
                  <a:tcPr anchor="ctr"/>
                </a:tc>
                <a:tc>
                  <a:txBody>
                    <a:bodyPr/>
                    <a:lstStyle/>
                    <a:p>
                      <a:r>
                        <a:rPr lang="en-US" dirty="0" smtClean="0">
                          <a:latin typeface="Times New Roman" panose="02020603050405020304" pitchFamily="18" charset="0"/>
                          <a:cs typeface="Times New Roman" panose="02020603050405020304" pitchFamily="18" charset="0"/>
                        </a:rPr>
                        <a:t>18:45:00</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F9 v1.0 B0003</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CCAFS LC-40</a:t>
                      </a:r>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dirty="0" smtClean="0">
                          <a:latin typeface="Times New Roman" panose="02020603050405020304" pitchFamily="18" charset="0"/>
                          <a:cs typeface="Times New Roman" panose="02020603050405020304" pitchFamily="18" charset="0"/>
                        </a:rPr>
                        <a:t>2010-12-08</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15:43:00</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F9 v1.0 B0004</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CCAFS LC-40</a:t>
                      </a:r>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dirty="0" smtClean="0">
                          <a:latin typeface="Times New Roman" panose="02020603050405020304" pitchFamily="18" charset="0"/>
                          <a:cs typeface="Times New Roman" panose="02020603050405020304" pitchFamily="18" charset="0"/>
                        </a:rPr>
                        <a:t>2012-05-22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07:44:00</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F9 v1.0 B0005</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CCAFS LC-40</a:t>
                      </a:r>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dirty="0" smtClean="0">
                          <a:latin typeface="Times New Roman" panose="02020603050405020304" pitchFamily="18" charset="0"/>
                          <a:cs typeface="Times New Roman" panose="02020603050405020304" pitchFamily="18" charset="0"/>
                        </a:rPr>
                        <a:t>2012-10-08</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00:35:00</a:t>
                      </a:r>
                    </a:p>
                  </a:txBody>
                  <a:tcPr anchor="ctr"/>
                </a:tc>
                <a:tc>
                  <a:txBody>
                    <a:bodyPr/>
                    <a:lstStyle/>
                    <a:p>
                      <a:r>
                        <a:rPr lang="en-US" dirty="0" smtClean="0">
                          <a:latin typeface="Times New Roman" panose="02020603050405020304" pitchFamily="18" charset="0"/>
                          <a:cs typeface="Times New Roman" panose="02020603050405020304" pitchFamily="18" charset="0"/>
                        </a:rPr>
                        <a:t>F9 v1.0 B0006</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CCAFS LC-40</a:t>
                      </a:r>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dirty="0" smtClean="0">
                          <a:latin typeface="Times New Roman" panose="02020603050405020304" pitchFamily="18" charset="0"/>
                          <a:cs typeface="Times New Roman" panose="02020603050405020304" pitchFamily="18" charset="0"/>
                        </a:rPr>
                        <a:t>2013-03-01</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15:10:00</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F9 v1.0 B0007</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CCAFS LC-40</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8" name="Rectangle 7"/>
          <p:cNvSpPr/>
          <p:nvPr/>
        </p:nvSpPr>
        <p:spPr>
          <a:xfrm>
            <a:off x="770011" y="4762694"/>
            <a:ext cx="10515601"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Explanation</a:t>
            </a:r>
            <a:r>
              <a:rPr lang="en-US" b="1" dirty="0" smtClean="0">
                <a:latin typeface="Times New Roman" panose="02020603050405020304" pitchFamily="18" charset="0"/>
                <a:cs typeface="Times New Roman" panose="02020603050405020304" pitchFamily="18" charset="0"/>
              </a:rPr>
              <a:t>:</a:t>
            </a:r>
            <a:r>
              <a:rPr lang="en-US" dirty="0"/>
              <a:t/>
            </a:r>
            <a:br>
              <a:rPr lang="en-US" dirty="0"/>
            </a:br>
            <a:r>
              <a:rPr lang="en-US" dirty="0">
                <a:latin typeface="Times New Roman" panose="02020603050405020304" pitchFamily="18" charset="0"/>
                <a:cs typeface="Times New Roman" panose="02020603050405020304" pitchFamily="18" charset="0"/>
              </a:rPr>
              <a:t>This query filters launch records where the </a:t>
            </a:r>
            <a:r>
              <a:rPr lang="en-US" b="1" dirty="0">
                <a:latin typeface="Times New Roman" panose="02020603050405020304" pitchFamily="18" charset="0"/>
                <a:cs typeface="Times New Roman" panose="02020603050405020304" pitchFamily="18" charset="0"/>
              </a:rPr>
              <a:t>launch site starts with 'CCA'</a:t>
            </a:r>
            <a:r>
              <a:rPr lang="en-US" dirty="0">
                <a:latin typeface="Times New Roman" panose="02020603050405020304" pitchFamily="18" charset="0"/>
                <a:cs typeface="Times New Roman" panose="02020603050405020304" pitchFamily="18" charset="0"/>
              </a:rPr>
              <a:t>, highlighting missions from </a:t>
            </a:r>
            <a:r>
              <a:rPr lang="en-US" b="1" dirty="0">
                <a:latin typeface="Times New Roman" panose="02020603050405020304" pitchFamily="18" charset="0"/>
                <a:cs typeface="Times New Roman" panose="02020603050405020304" pitchFamily="18" charset="0"/>
              </a:rPr>
              <a:t>Cape Canaveral Air Force Station</a:t>
            </a:r>
            <a:r>
              <a:rPr lang="en-US" dirty="0">
                <a:latin typeface="Times New Roman" panose="02020603050405020304" pitchFamily="18" charset="0"/>
                <a:cs typeface="Times New Roman" panose="02020603050405020304" pitchFamily="18" charset="0"/>
              </a:rPr>
              <a:t>. Showing a few sample records allows stakeholders to see </a:t>
            </a:r>
            <a:r>
              <a:rPr lang="en-US" b="1" dirty="0">
                <a:latin typeface="Times New Roman" panose="02020603050405020304" pitchFamily="18" charset="0"/>
                <a:cs typeface="Times New Roman" panose="02020603050405020304" pitchFamily="18" charset="0"/>
              </a:rPr>
              <a:t>payload types, mission outcomes, and launch cadence</a:t>
            </a:r>
            <a:r>
              <a:rPr lang="en-US" dirty="0">
                <a:latin typeface="Times New Roman" panose="02020603050405020304" pitchFamily="18" charset="0"/>
                <a:cs typeface="Times New Roman" panose="02020603050405020304" pitchFamily="18" charset="0"/>
              </a:rPr>
              <a:t> from this primary launch location.</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buNone/>
            </a:pPr>
            <a:r>
              <a:rPr lang="en-US" sz="1900" b="1" dirty="0">
                <a:latin typeface="Times New Roman" panose="02020603050405020304" pitchFamily="18" charset="0"/>
                <a:cs typeface="Times New Roman" panose="02020603050405020304" pitchFamily="18" charset="0"/>
              </a:rPr>
              <a:t>Query Used:</a:t>
            </a:r>
          </a:p>
          <a:p>
            <a:pPr marL="0" indent="0">
              <a:buNone/>
            </a:pPr>
            <a:r>
              <a:rPr lang="en-US" sz="1000" dirty="0">
                <a:latin typeface="Arial Unicode MS" panose="020B0604020202020204" pitchFamily="34" charset="-128"/>
              </a:rPr>
              <a:t>SELECT SUM(PAYLOAD_MASS__KG_) AS </a:t>
            </a:r>
            <a:r>
              <a:rPr lang="en-US" sz="1000" dirty="0" err="1">
                <a:latin typeface="Arial Unicode MS" panose="020B0604020202020204" pitchFamily="34" charset="-128"/>
              </a:rPr>
              <a:t>Total_Payload_Mass</a:t>
            </a:r>
            <a:r>
              <a:rPr lang="en-US" sz="1000" dirty="0">
                <a:latin typeface="Arial Unicode MS" panose="020B0604020202020204" pitchFamily="34" charset="-128"/>
              </a:rPr>
              <a:t> FROM SPACEXTABLE WHERE Customer LIKE '%NASA</a:t>
            </a:r>
            <a:r>
              <a:rPr lang="en-US" sz="1000" dirty="0" smtClean="0">
                <a:latin typeface="Arial Unicode MS" panose="020B0604020202020204" pitchFamily="34" charset="-128"/>
              </a:rPr>
              <a:t>%';</a:t>
            </a:r>
            <a:endParaRPr lang="en-US" sz="1900" b="1" dirty="0" smtClean="0">
              <a:latin typeface="Times New Roman" panose="02020603050405020304" pitchFamily="18" charset="0"/>
              <a:cs typeface="Times New Roman" panose="02020603050405020304" pitchFamily="18" charset="0"/>
            </a:endParaRPr>
          </a:p>
          <a:p>
            <a:pPr marL="0" indent="0">
              <a:buNone/>
            </a:pPr>
            <a:r>
              <a:rPr lang="en-US" sz="1900" b="1" dirty="0" smtClean="0">
                <a:latin typeface="Times New Roman" panose="02020603050405020304" pitchFamily="18" charset="0"/>
                <a:cs typeface="Times New Roman" panose="02020603050405020304" pitchFamily="18" charset="0"/>
              </a:rPr>
              <a:t>Result</a:t>
            </a:r>
            <a:r>
              <a:rPr lang="en-US" sz="1900"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Total Payload Mass from NASA missions: 107,010 </a:t>
            </a:r>
            <a:r>
              <a:rPr lang="en-US" sz="1600" dirty="0" smtClean="0">
                <a:latin typeface="Times New Roman" panose="02020603050405020304" pitchFamily="18" charset="0"/>
                <a:cs typeface="Times New Roman" panose="02020603050405020304" pitchFamily="18" charset="0"/>
              </a:rPr>
              <a:t>kg</a:t>
            </a:r>
          </a:p>
          <a:p>
            <a:pPr marL="0" indent="0">
              <a:buNone/>
            </a:pPr>
            <a:r>
              <a:rPr lang="en-US" sz="1900" b="1" dirty="0" smtClean="0">
                <a:latin typeface="Times New Roman" panose="02020603050405020304" pitchFamily="18" charset="0"/>
                <a:cs typeface="Times New Roman" panose="02020603050405020304" pitchFamily="18" charset="0"/>
              </a:rPr>
              <a:t>Explanation: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This query calculates the cumulative payload mass carried by all boosters for NASA missions. Tracking the total payload provides insight into mission scale, operational capacity, and the contribution of NASA-related launches to overall SpaceX payload delivery.</a:t>
            </a:r>
          </a:p>
          <a:p>
            <a:pPr marL="457200" lvl="1" indent="0">
              <a:lnSpc>
                <a:spcPct val="100000"/>
              </a:lnSpc>
              <a:spcBef>
                <a:spcPts val="1400"/>
              </a:spcBef>
              <a:buNone/>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smtClean="0">
                <a:latin typeface="Times New Roman" panose="02020603050405020304" pitchFamily="18" charset="0"/>
                <a:cs typeface="Times New Roman" panose="02020603050405020304" pitchFamily="18" charset="0"/>
              </a:rPr>
              <a:t>Query Used:</a:t>
            </a:r>
          </a:p>
          <a:p>
            <a:pPr marL="0" indent="0">
              <a:buNone/>
            </a:pPr>
            <a:r>
              <a:rPr lang="en-US" sz="1000" dirty="0">
                <a:latin typeface="Arial Unicode MS" panose="020B0604020202020204" pitchFamily="34" charset="-128"/>
              </a:rPr>
              <a:t>SELECT AVG(PAYLOAD_MASS__KG_) AS </a:t>
            </a:r>
            <a:r>
              <a:rPr lang="en-US" sz="1000" dirty="0" err="1" smtClean="0">
                <a:latin typeface="Arial Unicode MS" panose="020B0604020202020204" pitchFamily="34" charset="-128"/>
              </a:rPr>
              <a:t>Avg_Payload_Mass</a:t>
            </a:r>
            <a:r>
              <a:rPr lang="en-US" sz="1000" dirty="0" smtClean="0">
                <a:latin typeface="Arial Unicode MS" panose="020B0604020202020204" pitchFamily="34" charset="-128"/>
              </a:rPr>
              <a:t> FROM SPACEXTABLE WHERE </a:t>
            </a:r>
            <a:r>
              <a:rPr lang="en-US" sz="1000" dirty="0" err="1">
                <a:latin typeface="Arial Unicode MS" panose="020B0604020202020204" pitchFamily="34" charset="-128"/>
              </a:rPr>
              <a:t>Booster_Version</a:t>
            </a:r>
            <a:r>
              <a:rPr lang="en-US" sz="1000" dirty="0">
                <a:latin typeface="Arial Unicode MS" panose="020B0604020202020204" pitchFamily="34" charset="-128"/>
              </a:rPr>
              <a:t> = 'F9 v1.1</a:t>
            </a:r>
            <a:r>
              <a:rPr lang="en-US" sz="1000" dirty="0" smtClean="0">
                <a:latin typeface="Arial Unicode MS" panose="020B0604020202020204" pitchFamily="34" charset="-128"/>
              </a:rPr>
              <a:t>';</a:t>
            </a:r>
          </a:p>
          <a:p>
            <a:pPr marL="0" indent="0">
              <a:buNone/>
            </a:pPr>
            <a:r>
              <a:rPr lang="en-US" sz="1900" b="1" dirty="0" smtClean="0">
                <a:latin typeface="Times New Roman" panose="02020603050405020304" pitchFamily="18" charset="0"/>
                <a:cs typeface="Times New Roman" panose="02020603050405020304" pitchFamily="18" charset="0"/>
              </a:rPr>
              <a:t>Result:</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Average Payload Mass for F9 v1.1 launches: 2,928.4 </a:t>
            </a:r>
            <a:r>
              <a:rPr lang="en-US" sz="1600" dirty="0" smtClean="0">
                <a:latin typeface="Times New Roman" panose="02020603050405020304" pitchFamily="18" charset="0"/>
                <a:cs typeface="Times New Roman" panose="02020603050405020304" pitchFamily="18" charset="0"/>
              </a:rPr>
              <a:t>kg</a:t>
            </a:r>
          </a:p>
          <a:p>
            <a:pPr marL="0" indent="0">
              <a:buNone/>
            </a:pPr>
            <a:r>
              <a:rPr lang="en-US" sz="1900" b="1" dirty="0" smtClean="0">
                <a:latin typeface="Times New Roman" panose="02020603050405020304" pitchFamily="18" charset="0"/>
                <a:cs typeface="Times New Roman" panose="02020603050405020304" pitchFamily="18" charset="0"/>
              </a:rPr>
              <a:t>Explanation:</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This query calculates the average payload mass carried by the F9 v1.1 booster version. Understanding the average payload helps evaluate the performance and capacity improvements of this booster version compared to earlier or later variants.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559294"/>
            <a:ext cx="9859893" cy="41581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000" dirty="0">
                <a:solidFill>
                  <a:schemeClr val="tx1"/>
                </a:solidFill>
                <a:latin typeface="Times New Roman" panose="02020603050405020304" pitchFamily="18" charset="0"/>
                <a:cs typeface="Times New Roman" panose="02020603050405020304" pitchFamily="18" charset="0"/>
              </a:rPr>
              <a:t>This project analyzes </a:t>
            </a:r>
            <a:r>
              <a:rPr lang="en-US" sz="2000" b="1" dirty="0">
                <a:solidFill>
                  <a:schemeClr val="tx1"/>
                </a:solidFill>
                <a:latin typeface="Times New Roman" panose="02020603050405020304" pitchFamily="18" charset="0"/>
                <a:cs typeface="Times New Roman" panose="02020603050405020304" pitchFamily="18" charset="0"/>
              </a:rPr>
              <a:t>SpaceX Falcon 9 launch data</a:t>
            </a:r>
            <a:r>
              <a:rPr lang="en-US" sz="2000" dirty="0">
                <a:solidFill>
                  <a:schemeClr val="tx1"/>
                </a:solidFill>
                <a:latin typeface="Times New Roman" panose="02020603050405020304" pitchFamily="18" charset="0"/>
                <a:cs typeface="Times New Roman" panose="02020603050405020304" pitchFamily="18" charset="0"/>
              </a:rPr>
              <a:t> to identify the key factors influencing </a:t>
            </a:r>
            <a:r>
              <a:rPr lang="en-US" sz="2000" b="1" dirty="0">
                <a:solidFill>
                  <a:schemeClr val="tx1"/>
                </a:solidFill>
                <a:latin typeface="Times New Roman" panose="02020603050405020304" pitchFamily="18" charset="0"/>
                <a:cs typeface="Times New Roman" panose="02020603050405020304" pitchFamily="18" charset="0"/>
              </a:rPr>
              <a:t>mission success</a:t>
            </a:r>
            <a:r>
              <a:rPr lang="en-US" sz="2000" dirty="0">
                <a:solidFill>
                  <a:schemeClr val="tx1"/>
                </a:solidFill>
                <a:latin typeface="Times New Roman" panose="02020603050405020304" pitchFamily="18" charset="0"/>
                <a:cs typeface="Times New Roman" panose="02020603050405020304" pitchFamily="18" charset="0"/>
              </a:rPr>
              <a:t>, with the objective of supporting </a:t>
            </a:r>
            <a:r>
              <a:rPr lang="en-US" sz="2000" b="1" dirty="0">
                <a:solidFill>
                  <a:schemeClr val="tx1"/>
                </a:solidFill>
                <a:latin typeface="Times New Roman" panose="02020603050405020304" pitchFamily="18" charset="0"/>
                <a:cs typeface="Times New Roman" panose="02020603050405020304" pitchFamily="18" charset="0"/>
              </a:rPr>
              <a:t>data-driven launch cost optimization</a:t>
            </a:r>
            <a:r>
              <a:rPr lang="en-US" sz="2000" dirty="0">
                <a:solidFill>
                  <a:schemeClr val="tx1"/>
                </a:solidFill>
                <a:latin typeface="Times New Roman" panose="02020603050405020304" pitchFamily="18" charset="0"/>
                <a:cs typeface="Times New Roman" panose="02020603050405020304" pitchFamily="18" charset="0"/>
              </a:rPr>
              <a:t>.</a:t>
            </a:r>
          </a:p>
          <a:p>
            <a:pPr algn="just"/>
            <a:r>
              <a:rPr lang="en-US" sz="2000" dirty="0">
                <a:solidFill>
                  <a:schemeClr val="tx1"/>
                </a:solidFill>
                <a:latin typeface="Times New Roman" panose="02020603050405020304" pitchFamily="18" charset="0"/>
                <a:cs typeface="Times New Roman" panose="02020603050405020304" pitchFamily="18" charset="0"/>
              </a:rPr>
              <a:t>A comprehensive </a:t>
            </a:r>
            <a:r>
              <a:rPr lang="en-US" sz="2000" b="1" dirty="0">
                <a:solidFill>
                  <a:schemeClr val="tx1"/>
                </a:solidFill>
                <a:latin typeface="Times New Roman" panose="02020603050405020304" pitchFamily="18" charset="0"/>
                <a:cs typeface="Times New Roman" panose="02020603050405020304" pitchFamily="18" charset="0"/>
              </a:rPr>
              <a:t>end-to-end data science workflow</a:t>
            </a:r>
            <a:r>
              <a:rPr lang="en-US" sz="2000" dirty="0">
                <a:solidFill>
                  <a:schemeClr val="tx1"/>
                </a:solidFill>
                <a:latin typeface="Times New Roman" panose="02020603050405020304" pitchFamily="18" charset="0"/>
                <a:cs typeface="Times New Roman" panose="02020603050405020304" pitchFamily="18" charset="0"/>
              </a:rPr>
              <a:t> was applied, including data collection via </a:t>
            </a:r>
            <a:r>
              <a:rPr lang="en-US" sz="2000" b="1" dirty="0">
                <a:solidFill>
                  <a:schemeClr val="tx1"/>
                </a:solidFill>
                <a:latin typeface="Times New Roman" panose="02020603050405020304" pitchFamily="18" charset="0"/>
                <a:cs typeface="Times New Roman" panose="02020603050405020304" pitchFamily="18" charset="0"/>
              </a:rPr>
              <a:t>APIs and web scraping</a:t>
            </a:r>
            <a:r>
              <a:rPr lang="en-US" sz="2000" dirty="0">
                <a:solidFill>
                  <a:schemeClr val="tx1"/>
                </a:solidFill>
                <a:latin typeface="Times New Roman" panose="02020603050405020304" pitchFamily="18" charset="0"/>
                <a:cs typeface="Times New Roman" panose="02020603050405020304" pitchFamily="18" charset="0"/>
              </a:rPr>
              <a:t>, data cleaning, </a:t>
            </a:r>
            <a:r>
              <a:rPr lang="en-US" sz="2000" b="1" dirty="0">
                <a:solidFill>
                  <a:schemeClr val="tx1"/>
                </a:solidFill>
                <a:latin typeface="Times New Roman" panose="02020603050405020304" pitchFamily="18" charset="0"/>
                <a:cs typeface="Times New Roman" panose="02020603050405020304" pitchFamily="18" charset="0"/>
              </a:rPr>
              <a:t>exploratory data analysis</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interactive visual analytics</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dirty="0">
                <a:solidFill>
                  <a:schemeClr val="tx1"/>
                </a:solidFill>
                <a:latin typeface="Times New Roman" panose="02020603050405020304" pitchFamily="18" charset="0"/>
                <a:cs typeface="Times New Roman" panose="02020603050405020304" pitchFamily="18" charset="0"/>
              </a:rPr>
              <a:t>predictive modeling</a:t>
            </a:r>
            <a:r>
              <a:rPr lang="en-US" sz="2000" dirty="0">
                <a:solidFill>
                  <a:schemeClr val="tx1"/>
                </a:solidFill>
                <a:latin typeface="Times New Roman" panose="02020603050405020304" pitchFamily="18" charset="0"/>
                <a:cs typeface="Times New Roman" panose="02020603050405020304" pitchFamily="18" charset="0"/>
              </a:rPr>
              <a:t>.</a:t>
            </a:r>
          </a:p>
          <a:p>
            <a:pPr algn="just"/>
            <a:r>
              <a:rPr lang="en-US" sz="2000" dirty="0">
                <a:solidFill>
                  <a:schemeClr val="tx1"/>
                </a:solidFill>
                <a:latin typeface="Times New Roman" panose="02020603050405020304" pitchFamily="18" charset="0"/>
                <a:cs typeface="Times New Roman" panose="02020603050405020304" pitchFamily="18" charset="0"/>
              </a:rPr>
              <a:t>Multiple </a:t>
            </a:r>
            <a:r>
              <a:rPr lang="en-US" sz="2000" b="1" dirty="0">
                <a:solidFill>
                  <a:schemeClr val="tx1"/>
                </a:solidFill>
                <a:latin typeface="Times New Roman" panose="02020603050405020304" pitchFamily="18" charset="0"/>
                <a:cs typeface="Times New Roman" panose="02020603050405020304" pitchFamily="18" charset="0"/>
              </a:rPr>
              <a:t>classification models</a:t>
            </a:r>
            <a:r>
              <a:rPr lang="en-US" sz="2000" dirty="0">
                <a:solidFill>
                  <a:schemeClr val="tx1"/>
                </a:solidFill>
                <a:latin typeface="Times New Roman" panose="02020603050405020304" pitchFamily="18" charset="0"/>
                <a:cs typeface="Times New Roman" panose="02020603050405020304" pitchFamily="18" charset="0"/>
              </a:rPr>
              <a:t> were developed and evaluated to predict launch success, with </a:t>
            </a:r>
            <a:r>
              <a:rPr lang="en-US" sz="2000" b="1" dirty="0">
                <a:solidFill>
                  <a:schemeClr val="tx1"/>
                </a:solidFill>
                <a:latin typeface="Times New Roman" panose="02020603050405020304" pitchFamily="18" charset="0"/>
                <a:cs typeface="Times New Roman" panose="02020603050405020304" pitchFamily="18" charset="0"/>
              </a:rPr>
              <a:t>tree-based and ensemble models</a:t>
            </a:r>
            <a:r>
              <a:rPr lang="en-US" sz="2000" dirty="0">
                <a:solidFill>
                  <a:schemeClr val="tx1"/>
                </a:solidFill>
                <a:latin typeface="Times New Roman" panose="02020603050405020304" pitchFamily="18" charset="0"/>
                <a:cs typeface="Times New Roman" panose="02020603050405020304" pitchFamily="18" charset="0"/>
              </a:rPr>
              <a:t> achieving the strongest performance.</a:t>
            </a:r>
          </a:p>
          <a:p>
            <a:pPr algn="just"/>
            <a:r>
              <a:rPr lang="en-US" sz="2000" dirty="0">
                <a:solidFill>
                  <a:schemeClr val="tx1"/>
                </a:solidFill>
                <a:latin typeface="Times New Roman" panose="02020603050405020304" pitchFamily="18" charset="0"/>
                <a:cs typeface="Times New Roman" panose="02020603050405020304" pitchFamily="18" charset="0"/>
              </a:rPr>
              <a:t>The analysis reveals that </a:t>
            </a:r>
            <a:r>
              <a:rPr lang="en-US" sz="2000" b="1" dirty="0">
                <a:solidFill>
                  <a:schemeClr val="tx1"/>
                </a:solidFill>
                <a:latin typeface="Times New Roman" panose="02020603050405020304" pitchFamily="18" charset="0"/>
                <a:cs typeface="Times New Roman" panose="02020603050405020304" pitchFamily="18" charset="0"/>
              </a:rPr>
              <a:t>launch site selection</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payload mass range</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dirty="0">
                <a:solidFill>
                  <a:schemeClr val="tx1"/>
                </a:solidFill>
                <a:latin typeface="Times New Roman" panose="02020603050405020304" pitchFamily="18" charset="0"/>
                <a:cs typeface="Times New Roman" panose="02020603050405020304" pitchFamily="18" charset="0"/>
              </a:rPr>
              <a:t>booster version</a:t>
            </a:r>
            <a:r>
              <a:rPr lang="en-US" sz="2000" dirty="0">
                <a:solidFill>
                  <a:schemeClr val="tx1"/>
                </a:solidFill>
                <a:latin typeface="Times New Roman" panose="02020603050405020304" pitchFamily="18" charset="0"/>
                <a:cs typeface="Times New Roman" panose="02020603050405020304" pitchFamily="18" charset="0"/>
              </a:rPr>
              <a:t> are critical drivers of success. In particular, </a:t>
            </a:r>
            <a:r>
              <a:rPr lang="en-US" sz="2000" b="1" dirty="0">
                <a:solidFill>
                  <a:schemeClr val="tx1"/>
                </a:solidFill>
                <a:latin typeface="Times New Roman" panose="02020603050405020304" pitchFamily="18" charset="0"/>
                <a:cs typeface="Times New Roman" panose="02020603050405020304" pitchFamily="18" charset="0"/>
              </a:rPr>
              <a:t>newer Falcon 9 boosters (FT and Block 5)</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dirty="0">
                <a:solidFill>
                  <a:schemeClr val="tx1"/>
                </a:solidFill>
                <a:latin typeface="Times New Roman" panose="02020603050405020304" pitchFamily="18" charset="0"/>
                <a:cs typeface="Times New Roman" panose="02020603050405020304" pitchFamily="18" charset="0"/>
              </a:rPr>
              <a:t>optimized payload ranges (2,000–6,000 kg)</a:t>
            </a:r>
            <a:r>
              <a:rPr lang="en-US" sz="2000" dirty="0">
                <a:solidFill>
                  <a:schemeClr val="tx1"/>
                </a:solidFill>
                <a:latin typeface="Times New Roman" panose="02020603050405020304" pitchFamily="18" charset="0"/>
                <a:cs typeface="Times New Roman" panose="02020603050405020304" pitchFamily="18" charset="0"/>
              </a:rPr>
              <a:t> demonstrate the highest success rates.</a:t>
            </a:r>
          </a:p>
          <a:p>
            <a:pPr algn="just"/>
            <a:r>
              <a:rPr lang="en-US" sz="2000" dirty="0">
                <a:solidFill>
                  <a:schemeClr val="tx1"/>
                </a:solidFill>
                <a:latin typeface="Times New Roman" panose="02020603050405020304" pitchFamily="18" charset="0"/>
                <a:cs typeface="Times New Roman" panose="02020603050405020304" pitchFamily="18" charset="0"/>
              </a:rPr>
              <a:t>Overall, the project demonstrates how </a:t>
            </a:r>
            <a:r>
              <a:rPr lang="en-US" sz="2000" b="1" dirty="0">
                <a:solidFill>
                  <a:schemeClr val="tx1"/>
                </a:solidFill>
                <a:latin typeface="Times New Roman" panose="02020603050405020304" pitchFamily="18" charset="0"/>
                <a:cs typeface="Times New Roman" panose="02020603050405020304" pitchFamily="18" charset="0"/>
              </a:rPr>
              <a:t>data analytics and machine learning</a:t>
            </a:r>
            <a:r>
              <a:rPr lang="en-US" sz="2000" dirty="0">
                <a:solidFill>
                  <a:schemeClr val="tx1"/>
                </a:solidFill>
                <a:latin typeface="Times New Roman" panose="02020603050405020304" pitchFamily="18" charset="0"/>
                <a:cs typeface="Times New Roman" panose="02020603050405020304" pitchFamily="18" charset="0"/>
              </a:rPr>
              <a:t> can effectively translate historical launch data into </a:t>
            </a:r>
            <a:r>
              <a:rPr lang="en-US" sz="2000" b="1" dirty="0">
                <a:solidFill>
                  <a:schemeClr val="tx1"/>
                </a:solidFill>
                <a:latin typeface="Times New Roman" panose="02020603050405020304" pitchFamily="18" charset="0"/>
                <a:cs typeface="Times New Roman" panose="02020603050405020304" pitchFamily="18" charset="0"/>
              </a:rPr>
              <a:t>actionable insights</a:t>
            </a:r>
            <a:r>
              <a:rPr lang="en-US" sz="2000" dirty="0">
                <a:solidFill>
                  <a:schemeClr val="tx1"/>
                </a:solidFill>
                <a:latin typeface="Times New Roman" panose="02020603050405020304" pitchFamily="18" charset="0"/>
                <a:cs typeface="Times New Roman" panose="02020603050405020304" pitchFamily="18" charset="0"/>
              </a:rPr>
              <a:t> for improving reliability and reducing operational risk.</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smtClean="0">
                <a:latin typeface="Times New Roman" panose="02020603050405020304" pitchFamily="18" charset="0"/>
                <a:cs typeface="Times New Roman" panose="02020603050405020304" pitchFamily="18" charset="0"/>
              </a:rPr>
              <a:t>Query Used:</a:t>
            </a:r>
          </a:p>
          <a:p>
            <a:pPr marL="0" indent="0">
              <a:buFont typeface="Arial" panose="020B0604020202020204" pitchFamily="34" charset="0"/>
              <a:buNone/>
            </a:pPr>
            <a:r>
              <a:rPr lang="en-US" sz="1000" dirty="0">
                <a:latin typeface="Arial Unicode MS" panose="020B0604020202020204" pitchFamily="34" charset="-128"/>
              </a:rPr>
              <a:t>SELECT MIN(Date) AS </a:t>
            </a:r>
            <a:r>
              <a:rPr lang="en-US" sz="1000" dirty="0" err="1">
                <a:latin typeface="Arial Unicode MS" panose="020B0604020202020204" pitchFamily="34" charset="-128"/>
              </a:rPr>
              <a:t>First_Successful_GroundPad_Landing</a:t>
            </a:r>
            <a:r>
              <a:rPr lang="en-US" sz="1000" dirty="0">
                <a:latin typeface="Arial Unicode MS" panose="020B0604020202020204" pitchFamily="34" charset="-128"/>
              </a:rPr>
              <a:t> FROM SPACEXTABLE WHERE </a:t>
            </a:r>
            <a:r>
              <a:rPr lang="en-US" sz="1000" dirty="0" err="1">
                <a:latin typeface="Arial Unicode MS" panose="020B0604020202020204" pitchFamily="34" charset="-128"/>
              </a:rPr>
              <a:t>Landing_Outcome</a:t>
            </a:r>
            <a:r>
              <a:rPr lang="en-US" sz="1000" dirty="0">
                <a:latin typeface="Arial Unicode MS" panose="020B0604020202020204" pitchFamily="34" charset="-128"/>
              </a:rPr>
              <a:t> = 'True RTLS</a:t>
            </a:r>
            <a:r>
              <a:rPr lang="en-US" sz="1000" dirty="0" smtClean="0">
                <a:latin typeface="Arial Unicode MS" panose="020B0604020202020204" pitchFamily="34" charset="-128"/>
              </a:rPr>
              <a:t>';</a:t>
            </a:r>
            <a:endParaRPr lang="en-US" sz="1000" dirty="0"/>
          </a:p>
          <a:p>
            <a:pPr marL="0" indent="0">
              <a:buNone/>
            </a:pPr>
            <a:r>
              <a:rPr lang="en-US" sz="1900" b="1" dirty="0" smtClean="0">
                <a:latin typeface="Times New Roman" panose="02020603050405020304" pitchFamily="18" charset="0"/>
                <a:cs typeface="Times New Roman" panose="02020603050405020304" pitchFamily="18" charset="0"/>
              </a:rPr>
              <a:t>Result:</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December 22, 2015 was the date when SpaceX achieved its first successful ground landing of a Falcon 9 booster at Landing Zone 1 near Cape Canaveral, Florida</a:t>
            </a:r>
            <a:r>
              <a:rPr lang="en-US" sz="1600" dirty="0" smtClean="0">
                <a:latin typeface="Times New Roman" panose="02020603050405020304" pitchFamily="18" charset="0"/>
                <a:cs typeface="Times New Roman" panose="02020603050405020304" pitchFamily="18" charset="0"/>
              </a:rPr>
              <a:t>.</a:t>
            </a:r>
          </a:p>
          <a:p>
            <a:pPr marL="0" indent="0">
              <a:buNone/>
            </a:pPr>
            <a:r>
              <a:rPr lang="en-US" sz="1900" b="1" dirty="0" smtClean="0">
                <a:latin typeface="Times New Roman" panose="02020603050405020304" pitchFamily="18" charset="0"/>
                <a:cs typeface="Times New Roman" panose="02020603050405020304" pitchFamily="18" charset="0"/>
              </a:rPr>
              <a:t>Explanation:</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This event marked a historic milestone in reusable </a:t>
            </a:r>
            <a:r>
              <a:rPr lang="en-US" sz="1600" dirty="0" smtClean="0">
                <a:latin typeface="Times New Roman" panose="02020603050405020304" pitchFamily="18" charset="0"/>
                <a:cs typeface="Times New Roman" panose="02020603050405020304" pitchFamily="18" charset="0"/>
              </a:rPr>
              <a:t>rocketry the </a:t>
            </a:r>
            <a:r>
              <a:rPr lang="en-US" sz="1600" dirty="0">
                <a:latin typeface="Times New Roman" panose="02020603050405020304" pitchFamily="18" charset="0"/>
                <a:cs typeface="Times New Roman" panose="02020603050405020304" pitchFamily="18" charset="0"/>
              </a:rPr>
              <a:t>first time a Falcon 9 first stage returned from an orbital launch and landed vertically on a ground pad. This breakthrough demonstrated the feasibility of booster recovery and reuse, significantly reducing launch costs and paving the way for routine rocket landings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smtClean="0">
                <a:latin typeface="Times New Roman" panose="02020603050405020304" pitchFamily="18" charset="0"/>
                <a:cs typeface="Times New Roman" panose="02020603050405020304" pitchFamily="18" charset="0"/>
              </a:rPr>
              <a:t>Query Used:</a:t>
            </a:r>
          </a:p>
          <a:p>
            <a:pPr marL="0" indent="0">
              <a:buNone/>
            </a:pPr>
            <a:r>
              <a:rPr lang="en-US" sz="1000" dirty="0">
                <a:latin typeface="Arial Unicode MS" panose="020B0604020202020204" pitchFamily="34" charset="-128"/>
              </a:rPr>
              <a:t>SELECT </a:t>
            </a:r>
            <a:r>
              <a:rPr lang="en-US" sz="1000" dirty="0" err="1" smtClean="0">
                <a:latin typeface="Arial Unicode MS" panose="020B0604020202020204" pitchFamily="34" charset="-128"/>
              </a:rPr>
              <a:t>Booster_Version</a:t>
            </a:r>
            <a:r>
              <a:rPr lang="en-US" sz="1000" dirty="0" smtClean="0">
                <a:latin typeface="Arial Unicode MS" panose="020B0604020202020204" pitchFamily="34" charset="-128"/>
              </a:rPr>
              <a:t> FROM SPACEXTABLE WHERE </a:t>
            </a:r>
            <a:r>
              <a:rPr lang="en-US" sz="1000" dirty="0" err="1">
                <a:latin typeface="Arial Unicode MS" panose="020B0604020202020204" pitchFamily="34" charset="-128"/>
              </a:rPr>
              <a:t>Landing_Outcome</a:t>
            </a:r>
            <a:r>
              <a:rPr lang="en-US" sz="1000" dirty="0">
                <a:latin typeface="Arial Unicode MS" panose="020B0604020202020204" pitchFamily="34" charset="-128"/>
              </a:rPr>
              <a:t> LIKE 'True ASDS</a:t>
            </a:r>
            <a:r>
              <a:rPr lang="en-US" sz="1000" dirty="0" smtClean="0">
                <a:latin typeface="Arial Unicode MS" panose="020B0604020202020204" pitchFamily="34" charset="-128"/>
              </a:rPr>
              <a:t>%‘ AND </a:t>
            </a:r>
            <a:r>
              <a:rPr lang="en-US" sz="1000" dirty="0">
                <a:latin typeface="Arial Unicode MS" panose="020B0604020202020204" pitchFamily="34" charset="-128"/>
              </a:rPr>
              <a:t>PAYLOAD_MASS__KG_ BETWEEN 4000 AND 6000;</a:t>
            </a:r>
          </a:p>
          <a:p>
            <a:pPr marL="0" indent="0">
              <a:buNone/>
            </a:pPr>
            <a:r>
              <a:rPr lang="en-US" sz="1900" b="1" dirty="0" smtClean="0">
                <a:latin typeface="Times New Roman" panose="02020603050405020304" pitchFamily="18" charset="0"/>
                <a:cs typeface="Times New Roman" panose="02020603050405020304" pitchFamily="18" charset="0"/>
              </a:rPr>
              <a:t>Result:</a:t>
            </a:r>
          </a:p>
          <a:p>
            <a:pPr marL="0" lvl="0" indent="0" eaLnBrk="0" fontAlgn="base" hangingPunct="0">
              <a:lnSpc>
                <a:spcPct val="100000"/>
              </a:lnSpc>
              <a:spcBef>
                <a:spcPct val="0"/>
              </a:spcBef>
              <a:spcAft>
                <a:spcPct val="0"/>
              </a:spcAft>
              <a:buFontTx/>
              <a:buChar char="•"/>
            </a:pPr>
            <a:r>
              <a:rPr lang="en-US" altLang="en-US" sz="1600" dirty="0">
                <a:latin typeface="Times New Roman" panose="02020603050405020304" pitchFamily="18" charset="0"/>
                <a:cs typeface="Times New Roman" panose="02020603050405020304" pitchFamily="18" charset="0"/>
              </a:rPr>
              <a:t>F9 FT B1022</a:t>
            </a:r>
          </a:p>
          <a:p>
            <a:pPr marL="0" lvl="0" indent="0" eaLnBrk="0" fontAlgn="base" hangingPunct="0">
              <a:lnSpc>
                <a:spcPct val="100000"/>
              </a:lnSpc>
              <a:spcBef>
                <a:spcPct val="0"/>
              </a:spcBef>
              <a:spcAft>
                <a:spcPct val="0"/>
              </a:spcAft>
              <a:buFontTx/>
              <a:buChar char="•"/>
            </a:pPr>
            <a:r>
              <a:rPr lang="en-US" altLang="en-US" sz="1600" dirty="0">
                <a:latin typeface="Times New Roman" panose="02020603050405020304" pitchFamily="18" charset="0"/>
                <a:cs typeface="Times New Roman" panose="02020603050405020304" pitchFamily="18" charset="0"/>
              </a:rPr>
              <a:t>F9 FT B1026</a:t>
            </a:r>
          </a:p>
          <a:p>
            <a:pPr marL="0" lvl="0" indent="0" eaLnBrk="0" fontAlgn="base" hangingPunct="0">
              <a:lnSpc>
                <a:spcPct val="100000"/>
              </a:lnSpc>
              <a:spcBef>
                <a:spcPct val="0"/>
              </a:spcBef>
              <a:spcAft>
                <a:spcPct val="0"/>
              </a:spcAft>
              <a:buFontTx/>
              <a:buChar char="•"/>
            </a:pPr>
            <a:r>
              <a:rPr lang="en-US" altLang="en-US" sz="1600" dirty="0">
                <a:latin typeface="Times New Roman" panose="02020603050405020304" pitchFamily="18" charset="0"/>
                <a:cs typeface="Times New Roman" panose="02020603050405020304" pitchFamily="18" charset="0"/>
              </a:rPr>
              <a:t>F9 FT B1021.2</a:t>
            </a:r>
          </a:p>
          <a:p>
            <a:pPr marL="0" lvl="0" indent="0" eaLnBrk="0" fontAlgn="base" hangingPunct="0">
              <a:lnSpc>
                <a:spcPct val="100000"/>
              </a:lnSpc>
              <a:spcBef>
                <a:spcPct val="0"/>
              </a:spcBef>
              <a:spcAft>
                <a:spcPct val="0"/>
              </a:spcAft>
              <a:buFontTx/>
              <a:buChar char="•"/>
            </a:pPr>
            <a:r>
              <a:rPr lang="en-US" altLang="en-US" sz="1600" dirty="0">
                <a:latin typeface="Times New Roman" panose="02020603050405020304" pitchFamily="18" charset="0"/>
                <a:cs typeface="Times New Roman" panose="02020603050405020304" pitchFamily="18" charset="0"/>
              </a:rPr>
              <a:t>F9 FT </a:t>
            </a:r>
            <a:r>
              <a:rPr lang="en-US" altLang="en-US" sz="1600" dirty="0" smtClean="0">
                <a:latin typeface="Times New Roman" panose="02020603050405020304" pitchFamily="18" charset="0"/>
                <a:cs typeface="Times New Roman" panose="02020603050405020304" pitchFamily="18" charset="0"/>
              </a:rPr>
              <a:t>B1031.2</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900" b="1" dirty="0" smtClean="0">
                <a:latin typeface="Times New Roman" panose="02020603050405020304" pitchFamily="18" charset="0"/>
                <a:cs typeface="Times New Roman" panose="02020603050405020304" pitchFamily="18" charset="0"/>
              </a:rPr>
              <a:t>Explanation:</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This analysis filters for missions where the first‑stage boosters both returned safely to a drone ship landing platform and launched payloads weighing between 4,000 kg and 6,000 kg. Identifying these boosters helps illustrate SpaceX’s capability to achieve precision sea landings even under significant payload loads, a key metric of operational reusability performance.</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424539"/>
            <a:ext cx="9745589" cy="475242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smtClean="0">
                <a:latin typeface="Times New Roman" panose="02020603050405020304" pitchFamily="18" charset="0"/>
                <a:cs typeface="Times New Roman" panose="02020603050405020304" pitchFamily="18" charset="0"/>
              </a:rPr>
              <a:t>Query Used:</a:t>
            </a:r>
          </a:p>
          <a:p>
            <a:pPr marL="0" indent="0">
              <a:buNone/>
            </a:pPr>
            <a:r>
              <a:rPr lang="en-US" sz="1000" dirty="0">
                <a:latin typeface="Arial Unicode MS" panose="020B0604020202020204" pitchFamily="34" charset="-128"/>
              </a:rPr>
              <a:t>SELECT </a:t>
            </a:r>
            <a:r>
              <a:rPr lang="en-US" sz="1000" dirty="0" err="1">
                <a:latin typeface="Arial Unicode MS" panose="020B0604020202020204" pitchFamily="34" charset="-128"/>
              </a:rPr>
              <a:t>Landing_Outcome</a:t>
            </a:r>
            <a:r>
              <a:rPr lang="en-US" sz="1000" dirty="0">
                <a:latin typeface="Arial Unicode MS" panose="020B0604020202020204" pitchFamily="34" charset="-128"/>
              </a:rPr>
              <a:t>, COUNT(*) AS </a:t>
            </a:r>
            <a:r>
              <a:rPr lang="en-US" sz="1000" dirty="0" err="1" smtClean="0">
                <a:latin typeface="Arial Unicode MS" panose="020B0604020202020204" pitchFamily="34" charset="-128"/>
              </a:rPr>
              <a:t>Total_Missions</a:t>
            </a:r>
            <a:r>
              <a:rPr lang="en-US" sz="1000" dirty="0" smtClean="0">
                <a:latin typeface="Arial Unicode MS" panose="020B0604020202020204" pitchFamily="34" charset="-128"/>
              </a:rPr>
              <a:t> FROM SPACEXTABLE GROUP </a:t>
            </a:r>
            <a:r>
              <a:rPr lang="en-US" sz="1000" dirty="0">
                <a:latin typeface="Arial Unicode MS" panose="020B0604020202020204" pitchFamily="34" charset="-128"/>
              </a:rPr>
              <a:t>BY </a:t>
            </a:r>
            <a:r>
              <a:rPr lang="en-US" sz="1000" dirty="0" err="1">
                <a:latin typeface="Arial Unicode MS" panose="020B0604020202020204" pitchFamily="34" charset="-128"/>
              </a:rPr>
              <a:t>Landing_Outcome</a:t>
            </a:r>
            <a:r>
              <a:rPr lang="en-US" sz="1000" dirty="0">
                <a:latin typeface="Arial Unicode MS" panose="020B0604020202020204" pitchFamily="34" charset="-128"/>
              </a:rPr>
              <a:t>;</a:t>
            </a:r>
          </a:p>
          <a:p>
            <a:pPr marL="0" indent="0">
              <a:buNone/>
            </a:pPr>
            <a:r>
              <a:rPr lang="en-US" sz="1900" b="1" dirty="0">
                <a:latin typeface="Times New Roman" panose="02020603050405020304" pitchFamily="18" charset="0"/>
                <a:cs typeface="Times New Roman" panose="02020603050405020304" pitchFamily="18" charset="0"/>
              </a:rPr>
              <a:t>Result Summary</a:t>
            </a:r>
            <a:r>
              <a:rPr lang="en-US" sz="1900" b="1" dirty="0" smtClean="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900" b="1" dirty="0" smtClean="0">
                <a:latin typeface="Times New Roman" panose="02020603050405020304" pitchFamily="18" charset="0"/>
                <a:cs typeface="Times New Roman" panose="02020603050405020304" pitchFamily="18" charset="0"/>
              </a:rPr>
              <a:t>Explanation:</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Most missions in the dataset ended successfully, including landings on ground pads and drone ships, highlighting SpaceX’s high operational reliability. Failures reflect unsuccessful recoveries or partial mission issues, while the overall success rate for Falcon launches remains very high.</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908524941"/>
              </p:ext>
            </p:extLst>
          </p:nvPr>
        </p:nvGraphicFramePr>
        <p:xfrm>
          <a:off x="3796215" y="1999223"/>
          <a:ext cx="4463192" cy="3352800"/>
        </p:xfrm>
        <a:graphic>
          <a:graphicData uri="http://schemas.openxmlformats.org/drawingml/2006/table">
            <a:tbl>
              <a:tblPr firstRow="1" bandRow="1">
                <a:tableStyleId>{5C22544A-7EE6-4342-B048-85BDC9FD1C3A}</a:tableStyleId>
              </a:tblPr>
              <a:tblGrid>
                <a:gridCol w="2231596"/>
                <a:gridCol w="2231596"/>
              </a:tblGrid>
              <a:tr h="272022">
                <a:tc>
                  <a:txBody>
                    <a:bodyPr/>
                    <a:lstStyle/>
                    <a:p>
                      <a:r>
                        <a:rPr lang="en-US" sz="1400" b="1" dirty="0">
                          <a:latin typeface="Times New Roman" panose="02020603050405020304" pitchFamily="18" charset="0"/>
                          <a:cs typeface="Times New Roman" panose="02020603050405020304" pitchFamily="18" charset="0"/>
                        </a:rPr>
                        <a:t>Landing Outcome</a:t>
                      </a:r>
                      <a:endParaRPr lang="en-US" sz="1400" dirty="0">
                        <a:latin typeface="Times New Roman" panose="02020603050405020304" pitchFamily="18" charset="0"/>
                        <a:cs typeface="Times New Roman" panose="02020603050405020304" pitchFamily="18" charset="0"/>
                      </a:endParaRPr>
                    </a:p>
                  </a:txBody>
                  <a:tcPr anchor="ctr"/>
                </a:tc>
                <a:tc>
                  <a:txBody>
                    <a:bodyPr/>
                    <a:lstStyle/>
                    <a:p>
                      <a:r>
                        <a:rPr lang="en-US" sz="1400" b="1" dirty="0">
                          <a:latin typeface="Times New Roman" panose="02020603050405020304" pitchFamily="18" charset="0"/>
                          <a:cs typeface="Times New Roman" panose="02020603050405020304" pitchFamily="18" charset="0"/>
                        </a:rPr>
                        <a:t>Total Missions</a:t>
                      </a:r>
                      <a:endParaRPr lang="en-US" sz="1400" dirty="0">
                        <a:latin typeface="Times New Roman" panose="02020603050405020304" pitchFamily="18" charset="0"/>
                        <a:cs typeface="Times New Roman" panose="02020603050405020304" pitchFamily="18" charset="0"/>
                      </a:endParaRPr>
                    </a:p>
                  </a:txBody>
                  <a:tcPr anchor="ctr"/>
                </a:tc>
              </a:tr>
              <a:tr h="272022">
                <a:tc>
                  <a:txBody>
                    <a:bodyPr/>
                    <a:lstStyle/>
                    <a:p>
                      <a:r>
                        <a:rPr lang="en-US" sz="1400">
                          <a:latin typeface="Times New Roman" panose="02020603050405020304" pitchFamily="18" charset="0"/>
                          <a:cs typeface="Times New Roman" panose="02020603050405020304" pitchFamily="18" charset="0"/>
                        </a:rPr>
                        <a:t>Success</a:t>
                      </a:r>
                    </a:p>
                  </a:txBody>
                  <a:tcPr anchor="ctr"/>
                </a:tc>
                <a:tc>
                  <a:txBody>
                    <a:bodyPr/>
                    <a:lstStyle/>
                    <a:p>
                      <a:r>
                        <a:rPr lang="en-US" sz="1400">
                          <a:latin typeface="Times New Roman" panose="02020603050405020304" pitchFamily="18" charset="0"/>
                          <a:cs typeface="Times New Roman" panose="02020603050405020304" pitchFamily="18" charset="0"/>
                        </a:rPr>
                        <a:t>38</a:t>
                      </a:r>
                    </a:p>
                  </a:txBody>
                  <a:tcPr anchor="ctr"/>
                </a:tc>
              </a:tr>
              <a:tr h="272022">
                <a:tc>
                  <a:txBody>
                    <a:bodyPr/>
                    <a:lstStyle/>
                    <a:p>
                      <a:r>
                        <a:rPr lang="en-US" sz="1400">
                          <a:latin typeface="Times New Roman" panose="02020603050405020304" pitchFamily="18" charset="0"/>
                          <a:cs typeface="Times New Roman" panose="02020603050405020304" pitchFamily="18" charset="0"/>
                        </a:rPr>
                        <a:t>Success (drone ship)</a:t>
                      </a:r>
                    </a:p>
                  </a:txBody>
                  <a:tcPr anchor="ctr"/>
                </a:tc>
                <a:tc>
                  <a:txBody>
                    <a:bodyPr/>
                    <a:lstStyle/>
                    <a:p>
                      <a:r>
                        <a:rPr lang="en-US" sz="1400">
                          <a:latin typeface="Times New Roman" panose="02020603050405020304" pitchFamily="18" charset="0"/>
                          <a:cs typeface="Times New Roman" panose="02020603050405020304" pitchFamily="18" charset="0"/>
                        </a:rPr>
                        <a:t>14</a:t>
                      </a:r>
                    </a:p>
                  </a:txBody>
                  <a:tcPr anchor="ctr"/>
                </a:tc>
              </a:tr>
              <a:tr h="272022">
                <a:tc>
                  <a:txBody>
                    <a:bodyPr/>
                    <a:lstStyle/>
                    <a:p>
                      <a:r>
                        <a:rPr lang="en-US" sz="1400">
                          <a:latin typeface="Times New Roman" panose="02020603050405020304" pitchFamily="18" charset="0"/>
                          <a:cs typeface="Times New Roman" panose="02020603050405020304" pitchFamily="18" charset="0"/>
                        </a:rPr>
                        <a:t>Success (ground pad)</a:t>
                      </a:r>
                    </a:p>
                  </a:txBody>
                  <a:tcPr anchor="ctr"/>
                </a:tc>
                <a:tc>
                  <a:txBody>
                    <a:bodyPr/>
                    <a:lstStyle/>
                    <a:p>
                      <a:r>
                        <a:rPr lang="en-US" sz="1400">
                          <a:latin typeface="Times New Roman" panose="02020603050405020304" pitchFamily="18" charset="0"/>
                          <a:cs typeface="Times New Roman" panose="02020603050405020304" pitchFamily="18" charset="0"/>
                        </a:rPr>
                        <a:t>9</a:t>
                      </a:r>
                    </a:p>
                  </a:txBody>
                  <a:tcPr anchor="ctr"/>
                </a:tc>
              </a:tr>
              <a:tr h="272022">
                <a:tc>
                  <a:txBody>
                    <a:bodyPr/>
                    <a:lstStyle/>
                    <a:p>
                      <a:r>
                        <a:rPr lang="en-US" sz="1400">
                          <a:latin typeface="Times New Roman" panose="02020603050405020304" pitchFamily="18" charset="0"/>
                          <a:cs typeface="Times New Roman" panose="02020603050405020304" pitchFamily="18" charset="0"/>
                        </a:rPr>
                        <a:t>Controlled (ocean)</a:t>
                      </a:r>
                    </a:p>
                  </a:txBody>
                  <a:tcPr anchor="ctr"/>
                </a:tc>
                <a:tc>
                  <a:txBody>
                    <a:bodyPr/>
                    <a:lstStyle/>
                    <a:p>
                      <a:r>
                        <a:rPr lang="en-US" sz="1400" dirty="0">
                          <a:latin typeface="Times New Roman" panose="02020603050405020304" pitchFamily="18" charset="0"/>
                          <a:cs typeface="Times New Roman" panose="02020603050405020304" pitchFamily="18" charset="0"/>
                        </a:rPr>
                        <a:t>5</a:t>
                      </a:r>
                    </a:p>
                  </a:txBody>
                  <a:tcPr anchor="ctr"/>
                </a:tc>
              </a:tr>
              <a:tr h="272022">
                <a:tc>
                  <a:txBody>
                    <a:bodyPr/>
                    <a:lstStyle/>
                    <a:p>
                      <a:r>
                        <a:rPr lang="en-US" sz="1400">
                          <a:latin typeface="Times New Roman" panose="02020603050405020304" pitchFamily="18" charset="0"/>
                          <a:cs typeface="Times New Roman" panose="02020603050405020304" pitchFamily="18" charset="0"/>
                        </a:rPr>
                        <a:t>Failure (drone ship)</a:t>
                      </a:r>
                    </a:p>
                  </a:txBody>
                  <a:tcPr anchor="ctr"/>
                </a:tc>
                <a:tc>
                  <a:txBody>
                    <a:bodyPr/>
                    <a:lstStyle/>
                    <a:p>
                      <a:r>
                        <a:rPr lang="en-US" sz="1400">
                          <a:latin typeface="Times New Roman" panose="02020603050405020304" pitchFamily="18" charset="0"/>
                          <a:cs typeface="Times New Roman" panose="02020603050405020304" pitchFamily="18" charset="0"/>
                        </a:rPr>
                        <a:t>5</a:t>
                      </a:r>
                    </a:p>
                  </a:txBody>
                  <a:tcPr anchor="ctr"/>
                </a:tc>
              </a:tr>
              <a:tr h="272022">
                <a:tc>
                  <a:txBody>
                    <a:bodyPr/>
                    <a:lstStyle/>
                    <a:p>
                      <a:r>
                        <a:rPr lang="en-US" sz="1400">
                          <a:latin typeface="Times New Roman" panose="02020603050405020304" pitchFamily="18" charset="0"/>
                          <a:cs typeface="Times New Roman" panose="02020603050405020304" pitchFamily="18" charset="0"/>
                        </a:rPr>
                        <a:t>Failure</a:t>
                      </a:r>
                    </a:p>
                  </a:txBody>
                  <a:tcPr anchor="ctr"/>
                </a:tc>
                <a:tc>
                  <a:txBody>
                    <a:bodyPr/>
                    <a:lstStyle/>
                    <a:p>
                      <a:r>
                        <a:rPr lang="en-US" sz="1400">
                          <a:latin typeface="Times New Roman" panose="02020603050405020304" pitchFamily="18" charset="0"/>
                          <a:cs typeface="Times New Roman" panose="02020603050405020304" pitchFamily="18" charset="0"/>
                        </a:rPr>
                        <a:t>3</a:t>
                      </a:r>
                    </a:p>
                  </a:txBody>
                  <a:tcPr anchor="ctr"/>
                </a:tc>
              </a:tr>
              <a:tr h="272022">
                <a:tc>
                  <a:txBody>
                    <a:bodyPr/>
                    <a:lstStyle/>
                    <a:p>
                      <a:r>
                        <a:rPr lang="en-US" sz="1400">
                          <a:latin typeface="Times New Roman" panose="02020603050405020304" pitchFamily="18" charset="0"/>
                          <a:cs typeface="Times New Roman" panose="02020603050405020304" pitchFamily="18" charset="0"/>
                        </a:rPr>
                        <a:t>Failure (parachute)</a:t>
                      </a:r>
                    </a:p>
                  </a:txBody>
                  <a:tcPr anchor="ctr"/>
                </a:tc>
                <a:tc>
                  <a:txBody>
                    <a:bodyPr/>
                    <a:lstStyle/>
                    <a:p>
                      <a:r>
                        <a:rPr lang="en-US" sz="1400">
                          <a:latin typeface="Times New Roman" panose="02020603050405020304" pitchFamily="18" charset="0"/>
                          <a:cs typeface="Times New Roman" panose="02020603050405020304" pitchFamily="18" charset="0"/>
                        </a:rPr>
                        <a:t>2</a:t>
                      </a:r>
                    </a:p>
                  </a:txBody>
                  <a:tcPr anchor="ctr"/>
                </a:tc>
              </a:tr>
              <a:tr h="272022">
                <a:tc>
                  <a:txBody>
                    <a:bodyPr/>
                    <a:lstStyle/>
                    <a:p>
                      <a:r>
                        <a:rPr lang="en-US" sz="1400">
                          <a:latin typeface="Times New Roman" panose="02020603050405020304" pitchFamily="18" charset="0"/>
                          <a:cs typeface="Times New Roman" panose="02020603050405020304" pitchFamily="18" charset="0"/>
                        </a:rPr>
                        <a:t>Uncontrolled (ocean)</a:t>
                      </a:r>
                    </a:p>
                  </a:txBody>
                  <a:tcPr anchor="ctr"/>
                </a:tc>
                <a:tc>
                  <a:txBody>
                    <a:bodyPr/>
                    <a:lstStyle/>
                    <a:p>
                      <a:r>
                        <a:rPr lang="en-US" sz="1400">
                          <a:latin typeface="Times New Roman" panose="02020603050405020304" pitchFamily="18" charset="0"/>
                          <a:cs typeface="Times New Roman" panose="02020603050405020304" pitchFamily="18" charset="0"/>
                        </a:rPr>
                        <a:t>2</a:t>
                      </a:r>
                    </a:p>
                  </a:txBody>
                  <a:tcPr anchor="ctr"/>
                </a:tc>
              </a:tr>
              <a:tr h="272022">
                <a:tc>
                  <a:txBody>
                    <a:bodyPr/>
                    <a:lstStyle/>
                    <a:p>
                      <a:r>
                        <a:rPr lang="en-US" sz="1400">
                          <a:latin typeface="Times New Roman" panose="02020603050405020304" pitchFamily="18" charset="0"/>
                          <a:cs typeface="Times New Roman" panose="02020603050405020304" pitchFamily="18" charset="0"/>
                        </a:rPr>
                        <a:t>No attempt</a:t>
                      </a:r>
                    </a:p>
                  </a:txBody>
                  <a:tcPr anchor="ctr"/>
                </a:tc>
                <a:tc>
                  <a:txBody>
                    <a:bodyPr/>
                    <a:lstStyle/>
                    <a:p>
                      <a:r>
                        <a:rPr lang="en-US" sz="1400">
                          <a:latin typeface="Times New Roman" panose="02020603050405020304" pitchFamily="18" charset="0"/>
                          <a:cs typeface="Times New Roman" panose="02020603050405020304" pitchFamily="18" charset="0"/>
                        </a:rPr>
                        <a:t>22 (aggregated)</a:t>
                      </a:r>
                    </a:p>
                  </a:txBody>
                  <a:tcPr anchor="ctr"/>
                </a:tc>
              </a:tr>
              <a:tr h="272022">
                <a:tc>
                  <a:txBody>
                    <a:bodyPr/>
                    <a:lstStyle/>
                    <a:p>
                      <a:r>
                        <a:rPr lang="en-US" sz="1400">
                          <a:latin typeface="Times New Roman" panose="02020603050405020304" pitchFamily="18" charset="0"/>
                          <a:cs typeface="Times New Roman" panose="02020603050405020304" pitchFamily="18" charset="0"/>
                        </a:rPr>
                        <a:t>Precluded (drone ship)</a:t>
                      </a:r>
                    </a:p>
                  </a:txBody>
                  <a:tcPr anchor="ctr"/>
                </a:tc>
                <a:tc>
                  <a:txBody>
                    <a:bodyPr/>
                    <a:lstStyle/>
                    <a:p>
                      <a:r>
                        <a:rPr lang="en-US" sz="1400" dirty="0">
                          <a:latin typeface="Times New Roman" panose="02020603050405020304" pitchFamily="18" charset="0"/>
                          <a:cs typeface="Times New Roman" panose="02020603050405020304" pitchFamily="18" charset="0"/>
                        </a:rPr>
                        <a:t>1</a:t>
                      </a:r>
                    </a:p>
                  </a:txBody>
                  <a:tcPr anchor="ctr"/>
                </a:tc>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smtClean="0">
                <a:latin typeface="Times New Roman" panose="02020603050405020304" pitchFamily="18" charset="0"/>
                <a:cs typeface="Times New Roman" panose="02020603050405020304" pitchFamily="18" charset="0"/>
              </a:rPr>
              <a:t>Query Used:</a:t>
            </a:r>
          </a:p>
          <a:p>
            <a:pPr marL="0" indent="0">
              <a:buNone/>
            </a:pPr>
            <a:r>
              <a:rPr lang="en-US" sz="1000" dirty="0">
                <a:latin typeface="Arial Unicode MS" panose="020B0604020202020204" pitchFamily="34" charset="-128"/>
              </a:rPr>
              <a:t>SELECT </a:t>
            </a:r>
            <a:r>
              <a:rPr lang="en-US" sz="1000" dirty="0" err="1">
                <a:latin typeface="Arial Unicode MS" panose="020B0604020202020204" pitchFamily="34" charset="-128"/>
              </a:rPr>
              <a:t>Booster_Version</a:t>
            </a:r>
            <a:r>
              <a:rPr lang="en-US" sz="1000" dirty="0">
                <a:latin typeface="Arial Unicode MS" panose="020B0604020202020204" pitchFamily="34" charset="-128"/>
              </a:rPr>
              <a:t>, PAYLOAD_MASS__</a:t>
            </a:r>
            <a:r>
              <a:rPr lang="en-US" sz="1000" dirty="0" smtClean="0">
                <a:latin typeface="Arial Unicode MS" panose="020B0604020202020204" pitchFamily="34" charset="-128"/>
              </a:rPr>
              <a:t>KG_ </a:t>
            </a:r>
          </a:p>
          <a:p>
            <a:pPr marL="0" indent="0">
              <a:buNone/>
            </a:pPr>
            <a:r>
              <a:rPr lang="en-US" sz="1000" dirty="0" smtClean="0">
                <a:latin typeface="Arial Unicode MS" panose="020B0604020202020204" pitchFamily="34" charset="-128"/>
              </a:rPr>
              <a:t>FROM SPACEXTABLE WHERE </a:t>
            </a:r>
            <a:r>
              <a:rPr lang="en-US" sz="1000" dirty="0">
                <a:latin typeface="Arial Unicode MS" panose="020B0604020202020204" pitchFamily="34" charset="-128"/>
              </a:rPr>
              <a:t>PAYLOAD_MASS__KG_ = </a:t>
            </a:r>
            <a:r>
              <a:rPr lang="en-US" sz="1000" dirty="0" smtClean="0">
                <a:latin typeface="Arial Unicode MS" panose="020B0604020202020204" pitchFamily="34" charset="-128"/>
              </a:rPr>
              <a:t>( SELECT MAX ( PAYLOAD_MASS</a:t>
            </a:r>
            <a:r>
              <a:rPr lang="en-US" sz="1000" dirty="0">
                <a:latin typeface="Arial Unicode MS" panose="020B0604020202020204" pitchFamily="34" charset="-128"/>
              </a:rPr>
              <a:t>__KG</a:t>
            </a:r>
            <a:r>
              <a:rPr lang="en-US" sz="1000" dirty="0" smtClean="0">
                <a:latin typeface="Arial Unicode MS" panose="020B0604020202020204" pitchFamily="34" charset="-128"/>
              </a:rPr>
              <a:t>_ )  </a:t>
            </a:r>
            <a:r>
              <a:rPr lang="en-US" sz="1000" dirty="0">
                <a:latin typeface="Arial Unicode MS" panose="020B0604020202020204" pitchFamily="34" charset="-128"/>
              </a:rPr>
              <a:t>FROM </a:t>
            </a:r>
            <a:r>
              <a:rPr lang="en-US" sz="1000" dirty="0" smtClean="0">
                <a:latin typeface="Arial Unicode MS" panose="020B0604020202020204" pitchFamily="34" charset="-128"/>
              </a:rPr>
              <a:t>SPACEXTABLE);</a:t>
            </a:r>
            <a:endParaRPr lang="en-US" sz="1000" dirty="0">
              <a:latin typeface="Arial Unicode MS" panose="020B0604020202020204" pitchFamily="34" charset="-128"/>
            </a:endParaRPr>
          </a:p>
          <a:p>
            <a:pPr marL="0" indent="0">
              <a:buNone/>
            </a:pPr>
            <a:r>
              <a:rPr lang="en-US" sz="1900" b="1" dirty="0" smtClean="0">
                <a:latin typeface="Times New Roman" panose="02020603050405020304" pitchFamily="18" charset="0"/>
                <a:cs typeface="Times New Roman" panose="02020603050405020304" pitchFamily="18" charset="0"/>
              </a:rPr>
              <a:t>Result:</a:t>
            </a:r>
          </a:p>
          <a:p>
            <a:r>
              <a:rPr lang="en-US" sz="1600" dirty="0">
                <a:latin typeface="Times New Roman" panose="02020603050405020304" pitchFamily="18" charset="0"/>
                <a:cs typeface="Times New Roman" panose="02020603050405020304" pitchFamily="18" charset="0"/>
              </a:rPr>
              <a:t>The following </a:t>
            </a:r>
            <a:r>
              <a:rPr lang="en-US" sz="1600" b="1" dirty="0">
                <a:latin typeface="Times New Roman" panose="02020603050405020304" pitchFamily="18" charset="0"/>
                <a:cs typeface="Times New Roman" panose="02020603050405020304" pitchFamily="18" charset="0"/>
              </a:rPr>
              <a:t>Falcon 9 Block 5 boosters</a:t>
            </a:r>
            <a:r>
              <a:rPr lang="en-US" sz="1600" dirty="0">
                <a:latin typeface="Times New Roman" panose="02020603050405020304" pitchFamily="18" charset="0"/>
                <a:cs typeface="Times New Roman" panose="02020603050405020304" pitchFamily="18" charset="0"/>
              </a:rPr>
              <a:t> each carried the </a:t>
            </a:r>
            <a:r>
              <a:rPr lang="en-US" sz="1600" b="1" dirty="0">
                <a:latin typeface="Times New Roman" panose="02020603050405020304" pitchFamily="18" charset="0"/>
                <a:cs typeface="Times New Roman" panose="02020603050405020304" pitchFamily="18" charset="0"/>
              </a:rPr>
              <a:t>maximum recorded payload mass</a:t>
            </a:r>
            <a:r>
              <a:rPr lang="en-US" sz="1600" dirty="0">
                <a:latin typeface="Times New Roman" panose="02020603050405020304" pitchFamily="18" charset="0"/>
                <a:cs typeface="Times New Roman" panose="02020603050405020304" pitchFamily="18" charset="0"/>
              </a:rPr>
              <a:t> of </a:t>
            </a:r>
            <a:r>
              <a:rPr lang="en-US" sz="1600" b="1" dirty="0">
                <a:latin typeface="Times New Roman" panose="02020603050405020304" pitchFamily="18" charset="0"/>
                <a:cs typeface="Times New Roman" panose="02020603050405020304" pitchFamily="18" charset="0"/>
              </a:rPr>
              <a:t>15,600 kg</a:t>
            </a:r>
            <a:r>
              <a:rPr lang="en-US" sz="1600" dirty="0">
                <a:latin typeface="Times New Roman" panose="02020603050405020304" pitchFamily="18" charset="0"/>
                <a:cs typeface="Times New Roman" panose="02020603050405020304" pitchFamily="18" charset="0"/>
              </a:rPr>
              <a:t> in the dataset:</a:t>
            </a:r>
          </a:p>
          <a:p>
            <a:r>
              <a:rPr lang="en-US" sz="1600" dirty="0">
                <a:latin typeface="Times New Roman" panose="02020603050405020304" pitchFamily="18" charset="0"/>
                <a:cs typeface="Times New Roman" panose="02020603050405020304" pitchFamily="18" charset="0"/>
              </a:rPr>
              <a:t>F9 B5 </a:t>
            </a:r>
            <a:r>
              <a:rPr lang="en-US" sz="1600" dirty="0" smtClean="0">
                <a:latin typeface="Times New Roman" panose="02020603050405020304" pitchFamily="18" charset="0"/>
                <a:cs typeface="Times New Roman" panose="02020603050405020304" pitchFamily="18" charset="0"/>
              </a:rPr>
              <a:t>B1048.4   F9 </a:t>
            </a:r>
            <a:r>
              <a:rPr lang="en-US" sz="1600" dirty="0">
                <a:latin typeface="Times New Roman" panose="02020603050405020304" pitchFamily="18" charset="0"/>
                <a:cs typeface="Times New Roman" panose="02020603050405020304" pitchFamily="18" charset="0"/>
              </a:rPr>
              <a:t>B5 </a:t>
            </a:r>
            <a:r>
              <a:rPr lang="en-US" sz="1600" dirty="0" smtClean="0">
                <a:latin typeface="Times New Roman" panose="02020603050405020304" pitchFamily="18" charset="0"/>
                <a:cs typeface="Times New Roman" panose="02020603050405020304" pitchFamily="18" charset="0"/>
              </a:rPr>
              <a:t>B1049.4   F9 </a:t>
            </a:r>
            <a:r>
              <a:rPr lang="en-US" sz="1600" dirty="0">
                <a:latin typeface="Times New Roman" panose="02020603050405020304" pitchFamily="18" charset="0"/>
                <a:cs typeface="Times New Roman" panose="02020603050405020304" pitchFamily="18" charset="0"/>
              </a:rPr>
              <a:t>B5 </a:t>
            </a:r>
            <a:r>
              <a:rPr lang="en-US" sz="1600" dirty="0" smtClean="0">
                <a:latin typeface="Times New Roman" panose="02020603050405020304" pitchFamily="18" charset="0"/>
                <a:cs typeface="Times New Roman" panose="02020603050405020304" pitchFamily="18" charset="0"/>
              </a:rPr>
              <a:t>B1051.3   F9 </a:t>
            </a:r>
            <a:r>
              <a:rPr lang="en-US" sz="1600" dirty="0">
                <a:latin typeface="Times New Roman" panose="02020603050405020304" pitchFamily="18" charset="0"/>
                <a:cs typeface="Times New Roman" panose="02020603050405020304" pitchFamily="18" charset="0"/>
              </a:rPr>
              <a:t>B5 </a:t>
            </a:r>
            <a:r>
              <a:rPr lang="en-US" sz="1600" dirty="0" smtClean="0">
                <a:latin typeface="Times New Roman" panose="02020603050405020304" pitchFamily="18" charset="0"/>
                <a:cs typeface="Times New Roman" panose="02020603050405020304" pitchFamily="18" charset="0"/>
              </a:rPr>
              <a:t>B1056.4  F9 </a:t>
            </a:r>
            <a:r>
              <a:rPr lang="en-US" sz="1600" dirty="0">
                <a:latin typeface="Times New Roman" panose="02020603050405020304" pitchFamily="18" charset="0"/>
                <a:cs typeface="Times New Roman" panose="02020603050405020304" pitchFamily="18" charset="0"/>
              </a:rPr>
              <a:t>B5 </a:t>
            </a:r>
            <a:r>
              <a:rPr lang="en-US" sz="1600" dirty="0" smtClean="0">
                <a:latin typeface="Times New Roman" panose="02020603050405020304" pitchFamily="18" charset="0"/>
                <a:cs typeface="Times New Roman" panose="02020603050405020304" pitchFamily="18" charset="0"/>
              </a:rPr>
              <a:t>B1048.5  F9 </a:t>
            </a:r>
            <a:r>
              <a:rPr lang="en-US" sz="1600" dirty="0">
                <a:latin typeface="Times New Roman" panose="02020603050405020304" pitchFamily="18" charset="0"/>
                <a:cs typeface="Times New Roman" panose="02020603050405020304" pitchFamily="18" charset="0"/>
              </a:rPr>
              <a:t>B5 B1051.4</a:t>
            </a:r>
          </a:p>
          <a:p>
            <a:r>
              <a:rPr lang="en-US" sz="1600" dirty="0">
                <a:latin typeface="Times New Roman" panose="02020603050405020304" pitchFamily="18" charset="0"/>
                <a:cs typeface="Times New Roman" panose="02020603050405020304" pitchFamily="18" charset="0"/>
              </a:rPr>
              <a:t>F9 B5 </a:t>
            </a:r>
            <a:r>
              <a:rPr lang="en-US" sz="1600" dirty="0" smtClean="0">
                <a:latin typeface="Times New Roman" panose="02020603050405020304" pitchFamily="18" charset="0"/>
                <a:cs typeface="Times New Roman" panose="02020603050405020304" pitchFamily="18" charset="0"/>
              </a:rPr>
              <a:t>B1049.5   F9 </a:t>
            </a:r>
            <a:r>
              <a:rPr lang="en-US" sz="1600" dirty="0">
                <a:latin typeface="Times New Roman" panose="02020603050405020304" pitchFamily="18" charset="0"/>
                <a:cs typeface="Times New Roman" panose="02020603050405020304" pitchFamily="18" charset="0"/>
              </a:rPr>
              <a:t>B5 </a:t>
            </a:r>
            <a:r>
              <a:rPr lang="en-US" sz="1600" dirty="0" smtClean="0">
                <a:latin typeface="Times New Roman" panose="02020603050405020304" pitchFamily="18" charset="0"/>
                <a:cs typeface="Times New Roman" panose="02020603050405020304" pitchFamily="18" charset="0"/>
              </a:rPr>
              <a:t>B1060.2   F9 </a:t>
            </a:r>
            <a:r>
              <a:rPr lang="en-US" sz="1600" dirty="0">
                <a:latin typeface="Times New Roman" panose="02020603050405020304" pitchFamily="18" charset="0"/>
                <a:cs typeface="Times New Roman" panose="02020603050405020304" pitchFamily="18" charset="0"/>
              </a:rPr>
              <a:t>B5 </a:t>
            </a:r>
            <a:r>
              <a:rPr lang="en-US" sz="1600" dirty="0" smtClean="0">
                <a:latin typeface="Times New Roman" panose="02020603050405020304" pitchFamily="18" charset="0"/>
                <a:cs typeface="Times New Roman" panose="02020603050405020304" pitchFamily="18" charset="0"/>
              </a:rPr>
              <a:t>B1058.3   F9 B5 B1051.6   F9 </a:t>
            </a:r>
            <a:r>
              <a:rPr lang="en-US" sz="1600" dirty="0">
                <a:latin typeface="Times New Roman" panose="02020603050405020304" pitchFamily="18" charset="0"/>
                <a:cs typeface="Times New Roman" panose="02020603050405020304" pitchFamily="18" charset="0"/>
              </a:rPr>
              <a:t>B5 </a:t>
            </a:r>
            <a:r>
              <a:rPr lang="en-US" sz="1600" dirty="0" smtClean="0">
                <a:latin typeface="Times New Roman" panose="02020603050405020304" pitchFamily="18" charset="0"/>
                <a:cs typeface="Times New Roman" panose="02020603050405020304" pitchFamily="18" charset="0"/>
              </a:rPr>
              <a:t>B1060.3  F9 </a:t>
            </a:r>
            <a:r>
              <a:rPr lang="en-US" sz="1600" dirty="0">
                <a:latin typeface="Times New Roman" panose="02020603050405020304" pitchFamily="18" charset="0"/>
                <a:cs typeface="Times New Roman" panose="02020603050405020304" pitchFamily="18" charset="0"/>
              </a:rPr>
              <a:t>B5 </a:t>
            </a:r>
            <a:r>
              <a:rPr lang="en-US" sz="1600" dirty="0" smtClean="0">
                <a:latin typeface="Times New Roman" panose="02020603050405020304" pitchFamily="18" charset="0"/>
                <a:cs typeface="Times New Roman" panose="02020603050405020304" pitchFamily="18" charset="0"/>
              </a:rPr>
              <a:t>B1049.7</a:t>
            </a:r>
            <a:endParaRPr lang="en-US" dirty="0">
              <a:latin typeface="Times New Roman" panose="02020603050405020304" pitchFamily="18" charset="0"/>
              <a:cs typeface="Times New Roman" panose="02020603050405020304" pitchFamily="18" charset="0"/>
            </a:endParaRPr>
          </a:p>
          <a:p>
            <a:pPr marL="0" indent="0">
              <a:buNone/>
            </a:pPr>
            <a:r>
              <a:rPr lang="en-US" sz="1900" b="1" dirty="0" smtClean="0">
                <a:latin typeface="Times New Roman" panose="02020603050405020304" pitchFamily="18" charset="0"/>
                <a:cs typeface="Times New Roman" panose="02020603050405020304" pitchFamily="18" charset="0"/>
              </a:rPr>
              <a:t>Explanation:</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Multiple Falcon 9 Block 5 boosters carried the maximum payload of 15,600 kg in the dataset. This matches SpaceX’s documented performance, where Falcon 9 Block 5 can deliver up to ~22,800 kg to LEO in ideal conditions and around ~17,400 kg in reusable mode, consistent with real missions.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smtClean="0">
                <a:latin typeface="Times New Roman" panose="02020603050405020304" pitchFamily="18" charset="0"/>
                <a:cs typeface="Times New Roman" panose="02020603050405020304" pitchFamily="18" charset="0"/>
              </a:rPr>
              <a:t>Query Used:</a:t>
            </a:r>
          </a:p>
          <a:p>
            <a:pPr marL="0" indent="0">
              <a:buNone/>
            </a:pPr>
            <a:r>
              <a:rPr lang="en-US" sz="1000" dirty="0">
                <a:latin typeface="Arial Unicode MS" panose="020B0604020202020204" pitchFamily="34" charset="-128"/>
              </a:rPr>
              <a:t>SELECT </a:t>
            </a:r>
            <a:r>
              <a:rPr lang="en-US" sz="1000" dirty="0" smtClean="0">
                <a:latin typeface="Arial Unicode MS" panose="020B0604020202020204" pitchFamily="34" charset="-128"/>
              </a:rPr>
              <a:t> CASE </a:t>
            </a:r>
            <a:r>
              <a:rPr lang="en-US" sz="1000" dirty="0" err="1" smtClean="0">
                <a:latin typeface="Arial Unicode MS" panose="020B0604020202020204" pitchFamily="34" charset="-128"/>
              </a:rPr>
              <a:t>substr</a:t>
            </a:r>
            <a:r>
              <a:rPr lang="en-US" sz="1000" dirty="0" smtClean="0">
                <a:latin typeface="Arial Unicode MS" panose="020B0604020202020204" pitchFamily="34" charset="-128"/>
              </a:rPr>
              <a:t>(Date,6,2) WHEN </a:t>
            </a:r>
            <a:r>
              <a:rPr lang="en-US" sz="1000" dirty="0">
                <a:latin typeface="Arial Unicode MS" panose="020B0604020202020204" pitchFamily="34" charset="-128"/>
              </a:rPr>
              <a:t>'01' THEN </a:t>
            </a:r>
            <a:r>
              <a:rPr lang="en-US" sz="1000" dirty="0" smtClean="0">
                <a:latin typeface="Arial Unicode MS" panose="020B0604020202020204" pitchFamily="34" charset="-128"/>
              </a:rPr>
              <a:t>'January‘ WHEN </a:t>
            </a:r>
            <a:r>
              <a:rPr lang="en-US" sz="1000" dirty="0">
                <a:latin typeface="Arial Unicode MS" panose="020B0604020202020204" pitchFamily="34" charset="-128"/>
              </a:rPr>
              <a:t>'02' THEN </a:t>
            </a:r>
            <a:r>
              <a:rPr lang="en-US" sz="1000" dirty="0" smtClean="0">
                <a:latin typeface="Arial Unicode MS" panose="020B0604020202020204" pitchFamily="34" charset="-128"/>
              </a:rPr>
              <a:t>'February‘ WHEN </a:t>
            </a:r>
            <a:r>
              <a:rPr lang="en-US" sz="1000" dirty="0">
                <a:latin typeface="Arial Unicode MS" panose="020B0604020202020204" pitchFamily="34" charset="-128"/>
              </a:rPr>
              <a:t>'03' THEN </a:t>
            </a:r>
            <a:r>
              <a:rPr lang="en-US" sz="1000" dirty="0" smtClean="0">
                <a:latin typeface="Arial Unicode MS" panose="020B0604020202020204" pitchFamily="34" charset="-128"/>
              </a:rPr>
              <a:t>'March‘ WHEN </a:t>
            </a:r>
            <a:r>
              <a:rPr lang="en-US" sz="1000" dirty="0">
                <a:latin typeface="Arial Unicode MS" panose="020B0604020202020204" pitchFamily="34" charset="-128"/>
              </a:rPr>
              <a:t>'04' THEN </a:t>
            </a:r>
            <a:r>
              <a:rPr lang="en-US" sz="1000" dirty="0" smtClean="0">
                <a:latin typeface="Arial Unicode MS" panose="020B0604020202020204" pitchFamily="34" charset="-128"/>
              </a:rPr>
              <a:t>'April‘ WHEN </a:t>
            </a:r>
            <a:r>
              <a:rPr lang="en-US" sz="1000" dirty="0">
                <a:latin typeface="Arial Unicode MS" panose="020B0604020202020204" pitchFamily="34" charset="-128"/>
              </a:rPr>
              <a:t>'05' THEN </a:t>
            </a:r>
            <a:r>
              <a:rPr lang="en-US" sz="1000" dirty="0" smtClean="0">
                <a:latin typeface="Arial Unicode MS" panose="020B0604020202020204" pitchFamily="34" charset="-128"/>
              </a:rPr>
              <a:t>'May‘ WHEN </a:t>
            </a:r>
            <a:r>
              <a:rPr lang="en-US" sz="1000" dirty="0">
                <a:latin typeface="Arial Unicode MS" panose="020B0604020202020204" pitchFamily="34" charset="-128"/>
              </a:rPr>
              <a:t>'06' THEN </a:t>
            </a:r>
            <a:r>
              <a:rPr lang="en-US" sz="1000" dirty="0" smtClean="0">
                <a:latin typeface="Arial Unicode MS" panose="020B0604020202020204" pitchFamily="34" charset="-128"/>
              </a:rPr>
              <a:t>'June‘  </a:t>
            </a:r>
            <a:r>
              <a:rPr lang="en-US" sz="1000" dirty="0">
                <a:latin typeface="Arial Unicode MS" panose="020B0604020202020204" pitchFamily="34" charset="-128"/>
              </a:rPr>
              <a:t>WHEN '07' THEN </a:t>
            </a:r>
            <a:r>
              <a:rPr lang="en-US" sz="1000" dirty="0" smtClean="0">
                <a:latin typeface="Arial Unicode MS" panose="020B0604020202020204" pitchFamily="34" charset="-128"/>
              </a:rPr>
              <a:t>'July‘  </a:t>
            </a:r>
            <a:r>
              <a:rPr lang="en-US" sz="1000" dirty="0">
                <a:latin typeface="Arial Unicode MS" panose="020B0604020202020204" pitchFamily="34" charset="-128"/>
              </a:rPr>
              <a:t>WHEN '08' THEN </a:t>
            </a:r>
            <a:r>
              <a:rPr lang="en-US" sz="1000" dirty="0" smtClean="0">
                <a:latin typeface="Arial Unicode MS" panose="020B0604020202020204" pitchFamily="34" charset="-128"/>
              </a:rPr>
              <a:t>'August‘  </a:t>
            </a:r>
            <a:r>
              <a:rPr lang="en-US" sz="1000" dirty="0">
                <a:latin typeface="Arial Unicode MS" panose="020B0604020202020204" pitchFamily="34" charset="-128"/>
              </a:rPr>
              <a:t>WHEN '09' THEN </a:t>
            </a:r>
            <a:r>
              <a:rPr lang="en-US" sz="1000" dirty="0" smtClean="0">
                <a:latin typeface="Arial Unicode MS" panose="020B0604020202020204" pitchFamily="34" charset="-128"/>
              </a:rPr>
              <a:t>'September‘  </a:t>
            </a:r>
            <a:r>
              <a:rPr lang="en-US" sz="1000" dirty="0">
                <a:latin typeface="Arial Unicode MS" panose="020B0604020202020204" pitchFamily="34" charset="-128"/>
              </a:rPr>
              <a:t>WHEN '10' THEN </a:t>
            </a:r>
            <a:r>
              <a:rPr lang="en-US" sz="1000" dirty="0" smtClean="0">
                <a:latin typeface="Arial Unicode MS" panose="020B0604020202020204" pitchFamily="34" charset="-128"/>
              </a:rPr>
              <a:t>'October‘  </a:t>
            </a:r>
            <a:r>
              <a:rPr lang="en-US" sz="1000" dirty="0">
                <a:latin typeface="Arial Unicode MS" panose="020B0604020202020204" pitchFamily="34" charset="-128"/>
              </a:rPr>
              <a:t>WHEN '11' THEN 'November</a:t>
            </a:r>
            <a:r>
              <a:rPr lang="en-US" sz="1000" dirty="0" smtClean="0">
                <a:latin typeface="Arial Unicode MS" panose="020B0604020202020204" pitchFamily="34" charset="-128"/>
              </a:rPr>
              <a:t>'  </a:t>
            </a:r>
            <a:r>
              <a:rPr lang="en-US" sz="1000" dirty="0">
                <a:latin typeface="Arial Unicode MS" panose="020B0604020202020204" pitchFamily="34" charset="-128"/>
              </a:rPr>
              <a:t>WHEN '12' THEN 'December</a:t>
            </a:r>
            <a:r>
              <a:rPr lang="en-US" sz="1000" dirty="0" smtClean="0">
                <a:latin typeface="Arial Unicode MS" panose="020B0604020202020204" pitchFamily="34" charset="-128"/>
              </a:rPr>
              <a:t>' </a:t>
            </a:r>
            <a:r>
              <a:rPr lang="en-US" sz="1000" dirty="0">
                <a:latin typeface="Arial Unicode MS" panose="020B0604020202020204" pitchFamily="34" charset="-128"/>
              </a:rPr>
              <a:t>END AS Month</a:t>
            </a:r>
            <a:r>
              <a:rPr lang="en-US" sz="1000" dirty="0" smtClean="0">
                <a:latin typeface="Arial Unicode MS" panose="020B0604020202020204" pitchFamily="34" charset="-128"/>
              </a:rPr>
              <a:t>,  </a:t>
            </a:r>
            <a:r>
              <a:rPr lang="en-US" sz="1000" dirty="0" err="1" smtClean="0">
                <a:latin typeface="Arial Unicode MS" panose="020B0604020202020204" pitchFamily="34" charset="-128"/>
              </a:rPr>
              <a:t>Booster_Version</a:t>
            </a:r>
            <a:r>
              <a:rPr lang="en-US" sz="1000" dirty="0" smtClean="0">
                <a:latin typeface="Arial Unicode MS" panose="020B0604020202020204" pitchFamily="34" charset="-128"/>
              </a:rPr>
              <a:t>, </a:t>
            </a:r>
            <a:r>
              <a:rPr lang="en-US" sz="1000" dirty="0" err="1" smtClean="0">
                <a:latin typeface="Arial Unicode MS" panose="020B0604020202020204" pitchFamily="34" charset="-128"/>
              </a:rPr>
              <a:t>Launch_Site</a:t>
            </a:r>
            <a:r>
              <a:rPr lang="en-US" sz="1000" dirty="0" smtClean="0">
                <a:latin typeface="Arial Unicode MS" panose="020B0604020202020204" pitchFamily="34" charset="-128"/>
              </a:rPr>
              <a:t>,  </a:t>
            </a:r>
            <a:r>
              <a:rPr lang="en-US" sz="1000" dirty="0" err="1" smtClean="0">
                <a:latin typeface="Arial Unicode MS" panose="020B0604020202020204" pitchFamily="34" charset="-128"/>
              </a:rPr>
              <a:t>Landing_Outcome</a:t>
            </a:r>
            <a:r>
              <a:rPr lang="en-US" sz="1000" dirty="0" smtClean="0">
                <a:latin typeface="Arial Unicode MS" panose="020B0604020202020204" pitchFamily="34" charset="-128"/>
              </a:rPr>
              <a:t> FROM SPACEXTABLE WHERE </a:t>
            </a:r>
            <a:r>
              <a:rPr lang="en-US" sz="1000" dirty="0" err="1">
                <a:latin typeface="Arial Unicode MS" panose="020B0604020202020204" pitchFamily="34" charset="-128"/>
              </a:rPr>
              <a:t>substr</a:t>
            </a:r>
            <a:r>
              <a:rPr lang="en-US" sz="1000" dirty="0">
                <a:latin typeface="Arial Unicode MS" panose="020B0604020202020204" pitchFamily="34" charset="-128"/>
              </a:rPr>
              <a:t>(Date,1,4) = </a:t>
            </a:r>
            <a:r>
              <a:rPr lang="en-US" sz="1000" dirty="0" smtClean="0">
                <a:latin typeface="Arial Unicode MS" panose="020B0604020202020204" pitchFamily="34" charset="-128"/>
              </a:rPr>
              <a:t>'2015‘  </a:t>
            </a:r>
            <a:r>
              <a:rPr lang="en-US" sz="1000" dirty="0">
                <a:latin typeface="Arial Unicode MS" panose="020B0604020202020204" pitchFamily="34" charset="-128"/>
              </a:rPr>
              <a:t>AND </a:t>
            </a:r>
            <a:r>
              <a:rPr lang="en-US" sz="1000" dirty="0" err="1">
                <a:latin typeface="Arial Unicode MS" panose="020B0604020202020204" pitchFamily="34" charset="-128"/>
              </a:rPr>
              <a:t>Landing_Outcome</a:t>
            </a:r>
            <a:r>
              <a:rPr lang="en-US" sz="1000" dirty="0">
                <a:latin typeface="Arial Unicode MS" panose="020B0604020202020204" pitchFamily="34" charset="-128"/>
              </a:rPr>
              <a:t> LIKE 'Failure (drone ship)%';</a:t>
            </a:r>
          </a:p>
          <a:p>
            <a:pPr marL="0" indent="0">
              <a:buNone/>
            </a:pPr>
            <a:r>
              <a:rPr lang="en-US" sz="1900" b="1" dirty="0" smtClean="0">
                <a:latin typeface="Times New Roman" panose="02020603050405020304" pitchFamily="18" charset="0"/>
                <a:cs typeface="Times New Roman" panose="02020603050405020304" pitchFamily="18" charset="0"/>
              </a:rPr>
              <a:t>Result:</a:t>
            </a:r>
          </a:p>
          <a:p>
            <a:pPr marL="0" indent="0">
              <a:buNone/>
            </a:pPr>
            <a:endParaRPr lang="en-US" sz="1900" b="1" dirty="0" smtClean="0">
              <a:latin typeface="Times New Roman" panose="02020603050405020304" pitchFamily="18" charset="0"/>
              <a:cs typeface="Times New Roman" panose="02020603050405020304" pitchFamily="18" charset="0"/>
            </a:endParaRP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endParaRPr lang="en-US" sz="1900" b="1" dirty="0" smtClean="0">
              <a:latin typeface="Times New Roman" panose="02020603050405020304" pitchFamily="18" charset="0"/>
              <a:cs typeface="Times New Roman" panose="02020603050405020304" pitchFamily="18" charset="0"/>
            </a:endParaRPr>
          </a:p>
          <a:p>
            <a:pPr marL="0" indent="0">
              <a:buNone/>
            </a:pPr>
            <a:r>
              <a:rPr lang="en-US" sz="1900" b="1" dirty="0" smtClean="0">
                <a:latin typeface="Times New Roman" panose="02020603050405020304" pitchFamily="18" charset="0"/>
                <a:cs typeface="Times New Roman" panose="02020603050405020304" pitchFamily="18" charset="0"/>
              </a:rPr>
              <a:t>Explanation:</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In 2015, two first‑stage boosters (B1012 and B1015) attempted landings on a drone ship after launch from Cape Canaveral Air Force Station (CCAFS LC‑40) but failed to land successfully. These early ocean landing tests came before SpaceX’s first successful sea landing in 2016 and reflect the iterative testing phase of booster recovery.</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20524060"/>
              </p:ext>
            </p:extLst>
          </p:nvPr>
        </p:nvGraphicFramePr>
        <p:xfrm>
          <a:off x="1578804" y="3209390"/>
          <a:ext cx="8128000" cy="111252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r>
                        <a:rPr lang="en-US" b="1" dirty="0">
                          <a:latin typeface="Times New Roman" panose="02020603050405020304" pitchFamily="18" charset="0"/>
                          <a:cs typeface="Times New Roman" panose="02020603050405020304" pitchFamily="18" charset="0"/>
                        </a:rPr>
                        <a:t>Month</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b="1" dirty="0">
                          <a:latin typeface="Times New Roman" panose="02020603050405020304" pitchFamily="18" charset="0"/>
                          <a:cs typeface="Times New Roman" panose="02020603050405020304" pitchFamily="18" charset="0"/>
                        </a:rPr>
                        <a:t>Booster Version</a:t>
                      </a:r>
                      <a:endParaRPr lang="en-US" dirty="0">
                        <a:latin typeface="Times New Roman" panose="02020603050405020304" pitchFamily="18" charset="0"/>
                        <a:cs typeface="Times New Roman" panose="02020603050405020304" pitchFamily="18" charset="0"/>
                      </a:endParaRPr>
                    </a:p>
                  </a:txBody>
                  <a:tcPr anchor="ctr"/>
                </a:tc>
                <a:tc>
                  <a:txBody>
                    <a:bodyPr/>
                    <a:lstStyle/>
                    <a:p>
                      <a:r>
                        <a:rPr lang="en-US" b="1">
                          <a:latin typeface="Times New Roman" panose="02020603050405020304" pitchFamily="18" charset="0"/>
                          <a:cs typeface="Times New Roman" panose="02020603050405020304" pitchFamily="18" charset="0"/>
                        </a:rPr>
                        <a:t>Launch Site</a:t>
                      </a:r>
                      <a:endParaRPr lang="en-US">
                        <a:latin typeface="Times New Roman" panose="02020603050405020304" pitchFamily="18" charset="0"/>
                        <a:cs typeface="Times New Roman" panose="02020603050405020304" pitchFamily="18" charset="0"/>
                      </a:endParaRPr>
                    </a:p>
                  </a:txBody>
                  <a:tcPr anchor="ctr"/>
                </a:tc>
                <a:tc>
                  <a:txBody>
                    <a:bodyPr/>
                    <a:lstStyle/>
                    <a:p>
                      <a:r>
                        <a:rPr lang="en-US" b="1">
                          <a:latin typeface="Times New Roman" panose="02020603050405020304" pitchFamily="18" charset="0"/>
                          <a:cs typeface="Times New Roman" panose="02020603050405020304" pitchFamily="18" charset="0"/>
                        </a:rPr>
                        <a:t>Landing Outcome</a:t>
                      </a:r>
                      <a:endParaRPr lang="en-US">
                        <a:latin typeface="Times New Roman" panose="02020603050405020304" pitchFamily="18" charset="0"/>
                        <a:cs typeface="Times New Roman" panose="02020603050405020304" pitchFamily="18" charset="0"/>
                      </a:endParaRPr>
                    </a:p>
                  </a:txBody>
                  <a:tcPr anchor="ctr"/>
                </a:tc>
              </a:tr>
              <a:tr h="370840">
                <a:tc>
                  <a:txBody>
                    <a:bodyPr/>
                    <a:lstStyle/>
                    <a:p>
                      <a:r>
                        <a:rPr lang="en-US">
                          <a:latin typeface="Times New Roman" panose="02020603050405020304" pitchFamily="18" charset="0"/>
                          <a:cs typeface="Times New Roman" panose="02020603050405020304" pitchFamily="18" charset="0"/>
                        </a:rPr>
                        <a:t>January</a:t>
                      </a:r>
                    </a:p>
                  </a:txBody>
                  <a:tcPr anchor="ctr"/>
                </a:tc>
                <a:tc>
                  <a:txBody>
                    <a:bodyPr/>
                    <a:lstStyle/>
                    <a:p>
                      <a:r>
                        <a:rPr lang="en-US">
                          <a:latin typeface="Times New Roman" panose="02020603050405020304" pitchFamily="18" charset="0"/>
                          <a:cs typeface="Times New Roman" panose="02020603050405020304" pitchFamily="18" charset="0"/>
                        </a:rPr>
                        <a:t>F9 v1.1 B1012</a:t>
                      </a:r>
                    </a:p>
                  </a:txBody>
                  <a:tcPr anchor="ctr"/>
                </a:tc>
                <a:tc>
                  <a:txBody>
                    <a:bodyPr/>
                    <a:lstStyle/>
                    <a:p>
                      <a:r>
                        <a:rPr lang="en-US">
                          <a:latin typeface="Times New Roman" panose="02020603050405020304" pitchFamily="18" charset="0"/>
                          <a:cs typeface="Times New Roman" panose="02020603050405020304" pitchFamily="18" charset="0"/>
                        </a:rPr>
                        <a:t>CCAFS LC‑40</a:t>
                      </a:r>
                    </a:p>
                  </a:txBody>
                  <a:tcPr anchor="ctr"/>
                </a:tc>
                <a:tc>
                  <a:txBody>
                    <a:bodyPr/>
                    <a:lstStyle/>
                    <a:p>
                      <a:r>
                        <a:rPr lang="en-US">
                          <a:latin typeface="Times New Roman" panose="02020603050405020304" pitchFamily="18" charset="0"/>
                          <a:cs typeface="Times New Roman" panose="02020603050405020304" pitchFamily="18" charset="0"/>
                        </a:rPr>
                        <a:t>Failure (drone ship)</a:t>
                      </a:r>
                    </a:p>
                  </a:txBody>
                  <a:tcPr anchor="ctr"/>
                </a:tc>
              </a:tr>
              <a:tr h="370840">
                <a:tc>
                  <a:txBody>
                    <a:bodyPr/>
                    <a:lstStyle/>
                    <a:p>
                      <a:r>
                        <a:rPr lang="en-US" dirty="0">
                          <a:latin typeface="Times New Roman" panose="02020603050405020304" pitchFamily="18" charset="0"/>
                          <a:cs typeface="Times New Roman" panose="02020603050405020304" pitchFamily="18" charset="0"/>
                        </a:rPr>
                        <a:t>April</a:t>
                      </a:r>
                    </a:p>
                  </a:txBody>
                  <a:tcPr anchor="ctr"/>
                </a:tc>
                <a:tc>
                  <a:txBody>
                    <a:bodyPr/>
                    <a:lstStyle/>
                    <a:p>
                      <a:r>
                        <a:rPr lang="en-US" dirty="0">
                          <a:latin typeface="Times New Roman" panose="02020603050405020304" pitchFamily="18" charset="0"/>
                          <a:cs typeface="Times New Roman" panose="02020603050405020304" pitchFamily="18" charset="0"/>
                        </a:rPr>
                        <a:t>F9 v1.1 B1015</a:t>
                      </a:r>
                    </a:p>
                  </a:txBody>
                  <a:tcPr anchor="ctr"/>
                </a:tc>
                <a:tc>
                  <a:txBody>
                    <a:bodyPr/>
                    <a:lstStyle/>
                    <a:p>
                      <a:r>
                        <a:rPr lang="en-US">
                          <a:latin typeface="Times New Roman" panose="02020603050405020304" pitchFamily="18" charset="0"/>
                          <a:cs typeface="Times New Roman" panose="02020603050405020304" pitchFamily="18" charset="0"/>
                        </a:rPr>
                        <a:t>CCAFS LC‑40</a:t>
                      </a:r>
                    </a:p>
                  </a:txBody>
                  <a:tcPr anchor="ctr"/>
                </a:tc>
                <a:tc>
                  <a:txBody>
                    <a:bodyPr/>
                    <a:lstStyle/>
                    <a:p>
                      <a:r>
                        <a:rPr lang="en-US" dirty="0">
                          <a:latin typeface="Times New Roman" panose="02020603050405020304" pitchFamily="18" charset="0"/>
                          <a:cs typeface="Times New Roman" panose="02020603050405020304" pitchFamily="18" charset="0"/>
                        </a:rPr>
                        <a:t>Failure (drone ship)</a:t>
                      </a:r>
                    </a:p>
                  </a:txBody>
                  <a:tcPr anchor="ctr"/>
                </a:tc>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251284"/>
            <a:ext cx="9745589" cy="549602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smtClean="0">
                <a:latin typeface="Times New Roman" panose="02020603050405020304" pitchFamily="18" charset="0"/>
                <a:cs typeface="Times New Roman" panose="02020603050405020304" pitchFamily="18" charset="0"/>
              </a:rPr>
              <a:t>Query Used:</a:t>
            </a:r>
          </a:p>
          <a:p>
            <a:pPr marL="0" indent="0">
              <a:buNone/>
            </a:pPr>
            <a:r>
              <a:rPr lang="en-US" sz="1000" dirty="0">
                <a:latin typeface="Arial Unicode MS" panose="020B0604020202020204" pitchFamily="34" charset="-128"/>
              </a:rPr>
              <a:t>SELECT </a:t>
            </a:r>
            <a:r>
              <a:rPr lang="en-US" sz="1000" dirty="0" smtClean="0">
                <a:latin typeface="Arial Unicode MS" panose="020B0604020202020204" pitchFamily="34" charset="-128"/>
              </a:rPr>
              <a:t>  </a:t>
            </a:r>
            <a:r>
              <a:rPr lang="en-US" sz="1000" dirty="0" err="1">
                <a:latin typeface="Arial Unicode MS" panose="020B0604020202020204" pitchFamily="34" charset="-128"/>
              </a:rPr>
              <a:t>Landing_Outcome</a:t>
            </a:r>
            <a:r>
              <a:rPr lang="en-US" sz="1000" dirty="0" smtClean="0">
                <a:latin typeface="Arial Unicode MS" panose="020B0604020202020204" pitchFamily="34" charset="-128"/>
              </a:rPr>
              <a:t>,  </a:t>
            </a:r>
            <a:r>
              <a:rPr lang="en-US" sz="1000" dirty="0">
                <a:latin typeface="Arial Unicode MS" panose="020B0604020202020204" pitchFamily="34" charset="-128"/>
              </a:rPr>
              <a:t>COUNT(*) AS </a:t>
            </a:r>
            <a:r>
              <a:rPr lang="en-US" sz="1000" dirty="0" err="1" smtClean="0">
                <a:latin typeface="Arial Unicode MS" panose="020B0604020202020204" pitchFamily="34" charset="-128"/>
              </a:rPr>
              <a:t>Outcome_Count</a:t>
            </a:r>
            <a:r>
              <a:rPr lang="en-US" sz="1000" dirty="0" smtClean="0">
                <a:latin typeface="Arial Unicode MS" panose="020B0604020202020204" pitchFamily="34" charset="-128"/>
              </a:rPr>
              <a:t> FROM SPACEXTABLE WHERE </a:t>
            </a:r>
            <a:r>
              <a:rPr lang="en-US" sz="1000" dirty="0">
                <a:latin typeface="Arial Unicode MS" panose="020B0604020202020204" pitchFamily="34" charset="-128"/>
              </a:rPr>
              <a:t>Date BETWEEN '2010-06-04' AND </a:t>
            </a:r>
            <a:r>
              <a:rPr lang="en-US" sz="1000" dirty="0" smtClean="0">
                <a:latin typeface="Arial Unicode MS" panose="020B0604020202020204" pitchFamily="34" charset="-128"/>
              </a:rPr>
              <a:t>'2017-03-20‘ GROUP </a:t>
            </a:r>
            <a:r>
              <a:rPr lang="en-US" sz="1000" dirty="0">
                <a:latin typeface="Arial Unicode MS" panose="020B0604020202020204" pitchFamily="34" charset="-128"/>
              </a:rPr>
              <a:t>BY </a:t>
            </a:r>
            <a:r>
              <a:rPr lang="en-US" sz="1000" dirty="0" err="1" smtClean="0">
                <a:latin typeface="Arial Unicode MS" panose="020B0604020202020204" pitchFamily="34" charset="-128"/>
              </a:rPr>
              <a:t>Landing_Outcome</a:t>
            </a:r>
            <a:r>
              <a:rPr lang="en-US" sz="1000" dirty="0" smtClean="0">
                <a:latin typeface="Arial Unicode MS" panose="020B0604020202020204" pitchFamily="34" charset="-128"/>
              </a:rPr>
              <a:t> ORDER </a:t>
            </a:r>
            <a:r>
              <a:rPr lang="en-US" sz="1000" dirty="0">
                <a:latin typeface="Arial Unicode MS" panose="020B0604020202020204" pitchFamily="34" charset="-128"/>
              </a:rPr>
              <a:t>BY </a:t>
            </a:r>
            <a:r>
              <a:rPr lang="en-US" sz="1000" dirty="0" err="1">
                <a:latin typeface="Arial Unicode MS" panose="020B0604020202020204" pitchFamily="34" charset="-128"/>
              </a:rPr>
              <a:t>Outcome_Count</a:t>
            </a:r>
            <a:r>
              <a:rPr lang="en-US" sz="1000" dirty="0">
                <a:latin typeface="Arial Unicode MS" panose="020B0604020202020204" pitchFamily="34" charset="-128"/>
              </a:rPr>
              <a:t> DESC;</a:t>
            </a:r>
          </a:p>
          <a:p>
            <a:pPr marL="0" indent="0">
              <a:buNone/>
            </a:pPr>
            <a:r>
              <a:rPr lang="en-US" sz="1900" b="1" dirty="0" smtClean="0">
                <a:latin typeface="Times New Roman" panose="02020603050405020304" pitchFamily="18" charset="0"/>
                <a:cs typeface="Times New Roman" panose="02020603050405020304" pitchFamily="18" charset="0"/>
              </a:rPr>
              <a:t>Result:</a:t>
            </a:r>
          </a:p>
          <a:p>
            <a:pPr marL="0" indent="0">
              <a:buNone/>
            </a:pPr>
            <a:endParaRPr lang="en-US" sz="1900" b="1" dirty="0" smtClean="0">
              <a:latin typeface="Times New Roman" panose="02020603050405020304" pitchFamily="18" charset="0"/>
              <a:cs typeface="Times New Roman" panose="02020603050405020304" pitchFamily="18" charset="0"/>
            </a:endParaRP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endParaRPr lang="en-US" sz="1900" b="1" dirty="0" smtClean="0">
              <a:latin typeface="Times New Roman" panose="02020603050405020304" pitchFamily="18" charset="0"/>
              <a:cs typeface="Times New Roman" panose="02020603050405020304" pitchFamily="18" charset="0"/>
            </a:endParaRP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endParaRPr lang="en-US" sz="1900" b="1" dirty="0" smtClean="0">
              <a:latin typeface="Times New Roman" panose="02020603050405020304" pitchFamily="18" charset="0"/>
              <a:cs typeface="Times New Roman" panose="02020603050405020304" pitchFamily="18" charset="0"/>
            </a:endParaRP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endParaRPr lang="en-US" sz="1900" b="1" dirty="0" smtClean="0">
              <a:latin typeface="Times New Roman" panose="02020603050405020304" pitchFamily="18" charset="0"/>
              <a:cs typeface="Times New Roman" panose="02020603050405020304" pitchFamily="18" charset="0"/>
            </a:endParaRPr>
          </a:p>
          <a:p>
            <a:pPr marL="0" indent="0">
              <a:buNone/>
            </a:pPr>
            <a:endParaRPr lang="en-US" sz="1900" b="1" dirty="0" smtClean="0">
              <a:latin typeface="Times New Roman" panose="02020603050405020304" pitchFamily="18" charset="0"/>
              <a:cs typeface="Times New Roman" panose="02020603050405020304" pitchFamily="18" charset="0"/>
            </a:endParaRPr>
          </a:p>
          <a:p>
            <a:pPr marL="0" indent="0">
              <a:buNone/>
            </a:pPr>
            <a:endParaRPr lang="en-US" sz="1900" b="1" dirty="0" smtClean="0">
              <a:latin typeface="Times New Roman" panose="02020603050405020304" pitchFamily="18" charset="0"/>
              <a:cs typeface="Times New Roman" panose="02020603050405020304" pitchFamily="18" charset="0"/>
            </a:endParaRPr>
          </a:p>
          <a:p>
            <a:pPr marL="0" indent="0">
              <a:buNone/>
            </a:pPr>
            <a:endParaRPr lang="en-US" sz="1900" b="1" dirty="0" smtClean="0">
              <a:latin typeface="Times New Roman" panose="02020603050405020304" pitchFamily="18" charset="0"/>
              <a:cs typeface="Times New Roman" panose="02020603050405020304" pitchFamily="18" charset="0"/>
            </a:endParaRP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r>
              <a:rPr lang="en-US" sz="1900" b="1" dirty="0" smtClean="0">
                <a:latin typeface="Times New Roman" panose="02020603050405020304" pitchFamily="18" charset="0"/>
                <a:cs typeface="Times New Roman" panose="02020603050405020304" pitchFamily="18" charset="0"/>
              </a:rPr>
              <a:t>Explanation:</a:t>
            </a:r>
            <a:endParaRPr lang="en-US" sz="1800" dirty="0" smtClean="0">
              <a:solidFill>
                <a:schemeClr val="accent3">
                  <a:lumMod val="25000"/>
                </a:schemeClr>
              </a:solidFill>
              <a:latin typeface="Times New Roman" panose="02020603050405020304" pitchFamily="18" charset="0"/>
              <a:cs typeface="Times New Roman" panose="02020603050405020304" pitchFamily="18" charset="0"/>
            </a:endParaRPr>
          </a:p>
          <a:p>
            <a:pPr marL="0" indent="0" algn="just">
              <a:buNone/>
            </a:pPr>
            <a:r>
              <a:rPr lang="en-US" sz="1700" dirty="0">
                <a:latin typeface="Times New Roman" panose="02020603050405020304" pitchFamily="18" charset="0"/>
                <a:cs typeface="Times New Roman" panose="02020603050405020304" pitchFamily="18" charset="0"/>
              </a:rPr>
              <a:t>Between June 2010 and March 2017, most missions had “No attempt” at landing. Sea‑landings on drone ships show a mix of successes and failures, while ground pad and ocean recoveries reflect the early development of booster recovery techniques.</a:t>
            </a:r>
            <a:endParaRPr lang="en-US" sz="1700" dirty="0" smtClean="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662718177"/>
              </p:ext>
            </p:extLst>
          </p:nvPr>
        </p:nvGraphicFramePr>
        <p:xfrm>
          <a:off x="1704735" y="2034844"/>
          <a:ext cx="4850068" cy="3685815"/>
        </p:xfrm>
        <a:graphic>
          <a:graphicData uri="http://schemas.openxmlformats.org/drawingml/2006/table">
            <a:tbl>
              <a:tblPr firstRow="1" bandRow="1">
                <a:tableStyleId>{5C22544A-7EE6-4342-B048-85BDC9FD1C3A}</a:tableStyleId>
              </a:tblPr>
              <a:tblGrid>
                <a:gridCol w="2425034"/>
                <a:gridCol w="2425034"/>
              </a:tblGrid>
              <a:tr h="254031">
                <a:tc>
                  <a:txBody>
                    <a:bodyPr/>
                    <a:lstStyle/>
                    <a:p>
                      <a:r>
                        <a:rPr lang="en-US" b="1" dirty="0"/>
                        <a:t>Landing Outcome</a:t>
                      </a:r>
                      <a:endParaRPr lang="en-US" dirty="0"/>
                    </a:p>
                  </a:txBody>
                  <a:tcPr anchor="ctr"/>
                </a:tc>
                <a:tc>
                  <a:txBody>
                    <a:bodyPr/>
                    <a:lstStyle/>
                    <a:p>
                      <a:r>
                        <a:rPr lang="en-US" b="1" dirty="0"/>
                        <a:t>Count</a:t>
                      </a:r>
                      <a:endParaRPr lang="en-US" dirty="0"/>
                    </a:p>
                  </a:txBody>
                  <a:tcPr anchor="ctr"/>
                </a:tc>
              </a:tr>
              <a:tr h="254031">
                <a:tc>
                  <a:txBody>
                    <a:bodyPr/>
                    <a:lstStyle/>
                    <a:p>
                      <a:r>
                        <a:rPr lang="en-US"/>
                        <a:t>No attempt</a:t>
                      </a:r>
                    </a:p>
                  </a:txBody>
                  <a:tcPr anchor="ctr"/>
                </a:tc>
                <a:tc>
                  <a:txBody>
                    <a:bodyPr/>
                    <a:lstStyle/>
                    <a:p>
                      <a:r>
                        <a:rPr lang="en-US" dirty="0"/>
                        <a:t>10</a:t>
                      </a:r>
                    </a:p>
                  </a:txBody>
                  <a:tcPr anchor="ctr"/>
                </a:tc>
              </a:tr>
              <a:tr h="444555">
                <a:tc>
                  <a:txBody>
                    <a:bodyPr/>
                    <a:lstStyle/>
                    <a:p>
                      <a:r>
                        <a:rPr lang="en-US"/>
                        <a:t>Success (drone ship)</a:t>
                      </a:r>
                    </a:p>
                  </a:txBody>
                  <a:tcPr anchor="ctr"/>
                </a:tc>
                <a:tc>
                  <a:txBody>
                    <a:bodyPr/>
                    <a:lstStyle/>
                    <a:p>
                      <a:r>
                        <a:rPr lang="en-US"/>
                        <a:t>5</a:t>
                      </a:r>
                    </a:p>
                  </a:txBody>
                  <a:tcPr anchor="ctr"/>
                </a:tc>
              </a:tr>
              <a:tr h="444555">
                <a:tc>
                  <a:txBody>
                    <a:bodyPr/>
                    <a:lstStyle/>
                    <a:p>
                      <a:r>
                        <a:rPr lang="en-US"/>
                        <a:t>Failure (drone ship)</a:t>
                      </a:r>
                    </a:p>
                  </a:txBody>
                  <a:tcPr anchor="ctr"/>
                </a:tc>
                <a:tc>
                  <a:txBody>
                    <a:bodyPr/>
                    <a:lstStyle/>
                    <a:p>
                      <a:r>
                        <a:rPr lang="en-US"/>
                        <a:t>5</a:t>
                      </a:r>
                    </a:p>
                  </a:txBody>
                  <a:tcPr anchor="ctr"/>
                </a:tc>
              </a:tr>
              <a:tr h="444555">
                <a:tc>
                  <a:txBody>
                    <a:bodyPr/>
                    <a:lstStyle/>
                    <a:p>
                      <a:r>
                        <a:rPr lang="en-US"/>
                        <a:t>Success (ground pad)</a:t>
                      </a:r>
                    </a:p>
                  </a:txBody>
                  <a:tcPr anchor="ctr"/>
                </a:tc>
                <a:tc>
                  <a:txBody>
                    <a:bodyPr/>
                    <a:lstStyle/>
                    <a:p>
                      <a:r>
                        <a:rPr lang="en-US"/>
                        <a:t>3</a:t>
                      </a:r>
                    </a:p>
                  </a:txBody>
                  <a:tcPr anchor="ctr"/>
                </a:tc>
              </a:tr>
              <a:tr h="254031">
                <a:tc>
                  <a:txBody>
                    <a:bodyPr/>
                    <a:lstStyle/>
                    <a:p>
                      <a:r>
                        <a:rPr lang="en-US"/>
                        <a:t>Controlled (ocean)</a:t>
                      </a:r>
                    </a:p>
                  </a:txBody>
                  <a:tcPr anchor="ctr"/>
                </a:tc>
                <a:tc>
                  <a:txBody>
                    <a:bodyPr/>
                    <a:lstStyle/>
                    <a:p>
                      <a:r>
                        <a:rPr lang="en-US"/>
                        <a:t>3</a:t>
                      </a:r>
                    </a:p>
                  </a:txBody>
                  <a:tcPr anchor="ctr"/>
                </a:tc>
              </a:tr>
              <a:tr h="444555">
                <a:tc>
                  <a:txBody>
                    <a:bodyPr/>
                    <a:lstStyle/>
                    <a:p>
                      <a:r>
                        <a:rPr lang="en-US"/>
                        <a:t>Uncontrolled (ocean)</a:t>
                      </a:r>
                    </a:p>
                  </a:txBody>
                  <a:tcPr anchor="ctr"/>
                </a:tc>
                <a:tc>
                  <a:txBody>
                    <a:bodyPr/>
                    <a:lstStyle/>
                    <a:p>
                      <a:r>
                        <a:rPr lang="en-US"/>
                        <a:t>2</a:t>
                      </a:r>
                    </a:p>
                  </a:txBody>
                  <a:tcPr anchor="ctr"/>
                </a:tc>
              </a:tr>
              <a:tr h="254031">
                <a:tc>
                  <a:txBody>
                    <a:bodyPr/>
                    <a:lstStyle/>
                    <a:p>
                      <a:r>
                        <a:rPr lang="en-US"/>
                        <a:t>Failure (parachute)</a:t>
                      </a:r>
                    </a:p>
                  </a:txBody>
                  <a:tcPr anchor="ctr"/>
                </a:tc>
                <a:tc>
                  <a:txBody>
                    <a:bodyPr/>
                    <a:lstStyle/>
                    <a:p>
                      <a:r>
                        <a:rPr lang="en-US"/>
                        <a:t>2</a:t>
                      </a:r>
                    </a:p>
                  </a:txBody>
                  <a:tcPr anchor="ctr"/>
                </a:tc>
              </a:tr>
              <a:tr h="444555">
                <a:tc>
                  <a:txBody>
                    <a:bodyPr/>
                    <a:lstStyle/>
                    <a:p>
                      <a:r>
                        <a:rPr lang="en-US"/>
                        <a:t>Precluded (drone ship)</a:t>
                      </a:r>
                    </a:p>
                  </a:txBody>
                  <a:tcPr anchor="ctr"/>
                </a:tc>
                <a:tc>
                  <a:txBody>
                    <a:bodyPr/>
                    <a:lstStyle/>
                    <a:p>
                      <a:r>
                        <a:rPr lang="en-US" dirty="0"/>
                        <a:t>1</a:t>
                      </a:r>
                    </a:p>
                  </a:txBody>
                  <a:tcPr anchor="ctr"/>
                </a:tc>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p:cNvPicPr>
            <a:picLocks noGrp="1" noChangeAspect="1"/>
          </p:cNvPicPr>
          <p:nvPr>
            <p:ph idx="4294967295"/>
          </p:nvPr>
        </p:nvPicPr>
        <p:blipFill>
          <a:blip r:embed="rId3"/>
          <a:stretch>
            <a:fillRect/>
          </a:stretch>
        </p:blipFill>
        <p:spPr>
          <a:xfrm>
            <a:off x="1293573" y="1395413"/>
            <a:ext cx="9468330" cy="4781550"/>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Locations of SpaceX Launch </a:t>
            </a:r>
            <a:r>
              <a:rPr lang="en-US" dirty="0" smtClean="0">
                <a:solidFill>
                  <a:srgbClr val="0B49CB"/>
                </a:solidFill>
                <a:latin typeface="Abadi"/>
              </a:rPr>
              <a:t>Sites (Map)</a:t>
            </a:r>
            <a:endParaRPr lang="en-US" dirty="0">
              <a:solidFill>
                <a:srgbClr val="0B49CB"/>
              </a:solidFill>
              <a:latin typeface="Abadi"/>
            </a:endParaRPr>
          </a:p>
        </p:txBody>
      </p:sp>
    </p:spTree>
    <p:extLst>
      <p:ext uri="{BB962C8B-B14F-4D97-AF65-F5344CB8AC3E}">
        <p14:creationId xmlns:p14="http://schemas.microsoft.com/office/powerpoint/2010/main" val="2749480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395663"/>
            <a:ext cx="10515601" cy="4781300"/>
          </a:xfrm>
          <a:prstGeom prst="rect">
            <a:avLst/>
          </a:prstGeom>
        </p:spPr>
        <p:txBody>
          <a:bodyPr lIns="91440" tIns="45720" rIns="91440" bIns="45720" anchor="t">
            <a:noAutofit/>
          </a:bodyPr>
          <a:lstStyle/>
          <a:p>
            <a:pPr marL="0" indent="0">
              <a:buNone/>
            </a:pPr>
            <a:r>
              <a:rPr lang="en-US" sz="1800" b="1" dirty="0">
                <a:latin typeface="Times New Roman" panose="02020603050405020304" pitchFamily="18" charset="0"/>
                <a:cs typeface="Times New Roman" panose="02020603050405020304" pitchFamily="18" charset="0"/>
              </a:rPr>
              <a:t>Key Observations:</a:t>
            </a:r>
            <a:endParaRPr lang="en-US" sz="18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Latitude &amp; Equator Proximity:</a:t>
            </a:r>
            <a:r>
              <a:rPr lang="en-US" sz="1600" dirty="0">
                <a:latin typeface="Times New Roman" panose="02020603050405020304" pitchFamily="18" charset="0"/>
                <a:cs typeface="Times New Roman" panose="02020603050405020304" pitchFamily="18" charset="0"/>
              </a:rPr>
              <a:t> Most launch sites are </a:t>
            </a:r>
            <a:r>
              <a:rPr lang="en-US" sz="1600" b="1" dirty="0">
                <a:latin typeface="Times New Roman" panose="02020603050405020304" pitchFamily="18" charset="0"/>
                <a:cs typeface="Times New Roman" panose="02020603050405020304" pitchFamily="18" charset="0"/>
              </a:rPr>
              <a:t>north of the Equator</a:t>
            </a:r>
            <a:r>
              <a:rPr lang="en-US" sz="1600" dirty="0">
                <a:latin typeface="Times New Roman" panose="02020603050405020304" pitchFamily="18" charset="0"/>
                <a:cs typeface="Times New Roman" panose="02020603050405020304" pitchFamily="18" charset="0"/>
              </a:rPr>
              <a:t>, not in close proximity to it.</a:t>
            </a:r>
          </a:p>
          <a:p>
            <a:pPr algn="just"/>
            <a:r>
              <a:rPr lang="en-US" sz="1600" b="1" dirty="0">
                <a:latin typeface="Times New Roman" panose="02020603050405020304" pitchFamily="18" charset="0"/>
                <a:cs typeface="Times New Roman" panose="02020603050405020304" pitchFamily="18" charset="0"/>
              </a:rPr>
              <a:t>Coastal Location:</a:t>
            </a:r>
            <a:r>
              <a:rPr lang="en-US" sz="1600" dirty="0">
                <a:latin typeface="Times New Roman" panose="02020603050405020304" pitchFamily="18" charset="0"/>
                <a:cs typeface="Times New Roman" panose="02020603050405020304" pitchFamily="18" charset="0"/>
              </a:rPr>
              <a:t> Launch sites are </a:t>
            </a:r>
            <a:r>
              <a:rPr lang="en-US" sz="1600" b="1" dirty="0">
                <a:latin typeface="Times New Roman" panose="02020603050405020304" pitchFamily="18" charset="0"/>
                <a:cs typeface="Times New Roman" panose="02020603050405020304" pitchFamily="18" charset="0"/>
              </a:rPr>
              <a:t>very close to the coastline</a:t>
            </a:r>
            <a:r>
              <a:rPr lang="en-US" sz="1600" dirty="0">
                <a:latin typeface="Times New Roman" panose="02020603050405020304" pitchFamily="18" charset="0"/>
                <a:cs typeface="Times New Roman" panose="02020603050405020304" pitchFamily="18" charset="0"/>
              </a:rPr>
              <a:t> (sometimes within ~1 mile), ensuring rockets can safely launch over the ocean and minimize debris risk.</a:t>
            </a:r>
          </a:p>
          <a:p>
            <a:pPr algn="just"/>
            <a:r>
              <a:rPr lang="en-US" sz="1600" b="1" dirty="0">
                <a:latin typeface="Times New Roman" panose="02020603050405020304" pitchFamily="18" charset="0"/>
                <a:cs typeface="Times New Roman" panose="02020603050405020304" pitchFamily="18" charset="0"/>
              </a:rPr>
              <a:t>Safety &amp; Accessibility:</a:t>
            </a:r>
            <a:r>
              <a:rPr lang="en-US" sz="1600" dirty="0">
                <a:latin typeface="Times New Roman" panose="02020603050405020304" pitchFamily="18" charset="0"/>
                <a:cs typeface="Times New Roman" panose="02020603050405020304" pitchFamily="18" charset="0"/>
              </a:rPr>
              <a:t> Sites are </a:t>
            </a:r>
            <a:r>
              <a:rPr lang="en-US" sz="1600" b="1" dirty="0">
                <a:latin typeface="Times New Roman" panose="02020603050405020304" pitchFamily="18" charset="0"/>
                <a:cs typeface="Times New Roman" panose="02020603050405020304" pitchFamily="18" charset="0"/>
              </a:rPr>
              <a:t>far from densely populated areas</a:t>
            </a:r>
            <a:r>
              <a:rPr lang="en-US" sz="1600" dirty="0">
                <a:latin typeface="Times New Roman" panose="02020603050405020304" pitchFamily="18" charset="0"/>
                <a:cs typeface="Times New Roman" panose="02020603050405020304" pitchFamily="18" charset="0"/>
              </a:rPr>
              <a:t>, reducing risk to people and infrastructure in case of launch anomalies.</a:t>
            </a:r>
          </a:p>
          <a:p>
            <a:pPr algn="just"/>
            <a:r>
              <a:rPr lang="en-US" sz="1600" b="1" dirty="0">
                <a:latin typeface="Times New Roman" panose="02020603050405020304" pitchFamily="18" charset="0"/>
                <a:cs typeface="Times New Roman" panose="02020603050405020304" pitchFamily="18" charset="0"/>
              </a:rPr>
              <a:t>Logistics Support:</a:t>
            </a:r>
            <a:r>
              <a:rPr lang="en-US" sz="1600" dirty="0">
                <a:latin typeface="Times New Roman" panose="02020603050405020304" pitchFamily="18" charset="0"/>
                <a:cs typeface="Times New Roman" panose="02020603050405020304" pitchFamily="18" charset="0"/>
              </a:rPr>
              <a:t> Nearby roads and railways facilitate </a:t>
            </a:r>
            <a:r>
              <a:rPr lang="en-US" sz="1600" b="1" dirty="0">
                <a:latin typeface="Times New Roman" panose="02020603050405020304" pitchFamily="18" charset="0"/>
                <a:cs typeface="Times New Roman" panose="02020603050405020304" pitchFamily="18" charset="0"/>
              </a:rPr>
              <a:t>transportation of rockets, fuel, and </a:t>
            </a:r>
            <a:r>
              <a:rPr lang="en-US" sz="1600" b="1" dirty="0" smtClean="0">
                <a:latin typeface="Times New Roman" panose="02020603050405020304" pitchFamily="18" charset="0"/>
                <a:cs typeface="Times New Roman" panose="02020603050405020304" pitchFamily="18" charset="0"/>
              </a:rPr>
              <a:t>equipment</a:t>
            </a:r>
            <a:r>
              <a:rPr lang="en-US" sz="1600" dirty="0" smtClean="0">
                <a:latin typeface="Times New Roman" panose="02020603050405020304" pitchFamily="18" charset="0"/>
                <a:cs typeface="Times New Roman" panose="02020603050405020304" pitchFamily="18" charset="0"/>
              </a:rPr>
              <a:t>.</a:t>
            </a:r>
          </a:p>
          <a:p>
            <a:pPr marL="0" indent="0">
              <a:buNone/>
            </a:pPr>
            <a:r>
              <a:rPr lang="en-US" sz="1800" b="1" dirty="0" smtClean="0">
                <a:latin typeface="Times New Roman" panose="02020603050405020304" pitchFamily="18" charset="0"/>
                <a:cs typeface="Times New Roman" panose="02020603050405020304" pitchFamily="18" charset="0"/>
              </a:rPr>
              <a:t>Findings:</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SpaceX launch sites are strategically chosen to balance </a:t>
            </a:r>
            <a:r>
              <a:rPr lang="en-US" sz="1600" b="1" dirty="0">
                <a:latin typeface="Times New Roman" panose="02020603050405020304" pitchFamily="18" charset="0"/>
                <a:cs typeface="Times New Roman" panose="02020603050405020304" pitchFamily="18" charset="0"/>
              </a:rPr>
              <a:t>operational safety, logistical accessibility, and regulatory compliance</a:t>
            </a:r>
            <a:r>
              <a:rPr lang="en-US" sz="1600" dirty="0">
                <a:latin typeface="Times New Roman" panose="02020603050405020304" pitchFamily="18" charset="0"/>
                <a:cs typeface="Times New Roman" panose="02020603050405020304" pitchFamily="18" charset="0"/>
              </a:rPr>
              <a:t>, making them suitable for frequent, large-scale launches. The map clearly illustrates the </a:t>
            </a:r>
            <a:r>
              <a:rPr lang="en-US" sz="1600" b="1" dirty="0">
                <a:latin typeface="Times New Roman" panose="02020603050405020304" pitchFamily="18" charset="0"/>
                <a:cs typeface="Times New Roman" panose="02020603050405020304" pitchFamily="18" charset="0"/>
              </a:rPr>
              <a:t>global distribution and coastal proximity</a:t>
            </a:r>
            <a:r>
              <a:rPr lang="en-US" sz="1600" dirty="0">
                <a:latin typeface="Times New Roman" panose="02020603050405020304" pitchFamily="18" charset="0"/>
                <a:cs typeface="Times New Roman" panose="02020603050405020304" pitchFamily="18" charset="0"/>
              </a:rPr>
              <a:t> of all active launch facilities</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Locations of SpaceX Launch Sites</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Outcomes by </a:t>
            </a:r>
            <a:r>
              <a:rPr lang="en-US" dirty="0" smtClean="0">
                <a:solidFill>
                  <a:srgbClr val="0B49CB"/>
                </a:solidFill>
                <a:latin typeface="Abadi"/>
              </a:rPr>
              <a:t>Location (Map)</a:t>
            </a:r>
            <a:endParaRPr lang="en-US" dirty="0">
              <a:solidFill>
                <a:srgbClr val="0B49CB"/>
              </a:solidFill>
              <a:latin typeface="Abadi"/>
            </a:endParaRPr>
          </a:p>
        </p:txBody>
      </p:sp>
      <p:pic>
        <p:nvPicPr>
          <p:cNvPr id="6" name="Picture 5"/>
          <p:cNvPicPr>
            <a:picLocks noChangeAspect="1"/>
          </p:cNvPicPr>
          <p:nvPr/>
        </p:nvPicPr>
        <p:blipFill>
          <a:blip r:embed="rId3"/>
          <a:stretch>
            <a:fillRect/>
          </a:stretch>
        </p:blipFill>
        <p:spPr>
          <a:xfrm>
            <a:off x="1251284" y="1350878"/>
            <a:ext cx="9702265" cy="4674696"/>
          </a:xfrm>
          <a:prstGeom prst="rect">
            <a:avLst/>
          </a:prstGeom>
        </p:spPr>
      </p:pic>
    </p:spTree>
    <p:extLst>
      <p:ext uri="{BB962C8B-B14F-4D97-AF65-F5344CB8AC3E}">
        <p14:creationId xmlns:p14="http://schemas.microsoft.com/office/powerpoint/2010/main" val="3253770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6" name="Content Placeholder 2">
            <a:extLst>
              <a:ext uri="{FF2B5EF4-FFF2-40B4-BE49-F238E27FC236}">
                <a16:creationId xmlns="" xmlns:a16="http://schemas.microsoft.com/office/drawing/2014/main" id="{79EF1473-3ADD-43F1-A495-57AAB7FD902F}"/>
              </a:ext>
            </a:extLst>
          </p:cNvPr>
          <p:cNvSpPr txBox="1">
            <a:spLocks/>
          </p:cNvSpPr>
          <p:nvPr/>
        </p:nvSpPr>
        <p:spPr>
          <a:xfrm>
            <a:off x="958903" y="1559294"/>
            <a:ext cx="9859893" cy="471637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dirty="0">
                <a:solidFill>
                  <a:srgbClr val="0B49CB"/>
                </a:solidFill>
                <a:latin typeface="Abadi"/>
                <a:ea typeface="IBM Plex Mono SemiBold" panose="020B0709050203000203" pitchFamily="49" charset="0"/>
                <a:cs typeface="IBM Plex Mono SemiBold" panose="020B0709050203000203" pitchFamily="49" charset="0"/>
              </a:rPr>
              <a:t>Project Background and Context</a:t>
            </a:r>
          </a:p>
          <a:p>
            <a:pPr algn="just"/>
            <a:r>
              <a:rPr lang="en-US" sz="2000" dirty="0">
                <a:solidFill>
                  <a:schemeClr val="tx1"/>
                </a:solidFill>
                <a:latin typeface="Times New Roman" panose="02020603050405020304" pitchFamily="18" charset="0"/>
                <a:cs typeface="Times New Roman" panose="02020603050405020304" pitchFamily="18" charset="0"/>
              </a:rPr>
              <a:t>SpaceX has transformed the commercial space industry by </a:t>
            </a:r>
            <a:r>
              <a:rPr lang="en-US" sz="2000" b="1" dirty="0">
                <a:solidFill>
                  <a:schemeClr val="tx1"/>
                </a:solidFill>
                <a:latin typeface="Times New Roman" panose="02020603050405020304" pitchFamily="18" charset="0"/>
                <a:cs typeface="Times New Roman" panose="02020603050405020304" pitchFamily="18" charset="0"/>
              </a:rPr>
              <a:t>reusing Falcon 9 rocket boosters</a:t>
            </a:r>
            <a:r>
              <a:rPr lang="en-US" sz="2000" dirty="0">
                <a:solidFill>
                  <a:schemeClr val="tx1"/>
                </a:solidFill>
                <a:latin typeface="Times New Roman" panose="02020603050405020304" pitchFamily="18" charset="0"/>
                <a:cs typeface="Times New Roman" panose="02020603050405020304" pitchFamily="18" charset="0"/>
              </a:rPr>
              <a:t>, significantly reducing launch costs compared to traditional space missions.</a:t>
            </a:r>
          </a:p>
          <a:p>
            <a:pPr algn="just"/>
            <a:r>
              <a:rPr lang="en-US" sz="2000" dirty="0">
                <a:solidFill>
                  <a:schemeClr val="tx1"/>
                </a:solidFill>
                <a:latin typeface="Times New Roman" panose="02020603050405020304" pitchFamily="18" charset="0"/>
                <a:cs typeface="Times New Roman" panose="02020603050405020304" pitchFamily="18" charset="0"/>
              </a:rPr>
              <a:t>Predicting </a:t>
            </a:r>
            <a:r>
              <a:rPr lang="en-US" sz="2000" b="1" dirty="0">
                <a:solidFill>
                  <a:schemeClr val="tx1"/>
                </a:solidFill>
                <a:latin typeface="Times New Roman" panose="02020603050405020304" pitchFamily="18" charset="0"/>
                <a:cs typeface="Times New Roman" panose="02020603050405020304" pitchFamily="18" charset="0"/>
              </a:rPr>
              <a:t>launch success</a:t>
            </a:r>
            <a:r>
              <a:rPr lang="en-US" sz="2000" dirty="0">
                <a:solidFill>
                  <a:schemeClr val="tx1"/>
                </a:solidFill>
                <a:latin typeface="Times New Roman" panose="02020603050405020304" pitchFamily="18" charset="0"/>
                <a:cs typeface="Times New Roman" panose="02020603050405020304" pitchFamily="18" charset="0"/>
              </a:rPr>
              <a:t> is critical for understanding </a:t>
            </a:r>
            <a:r>
              <a:rPr lang="en-US" sz="2000" b="1" dirty="0">
                <a:solidFill>
                  <a:schemeClr val="tx1"/>
                </a:solidFill>
                <a:latin typeface="Times New Roman" panose="02020603050405020304" pitchFamily="18" charset="0"/>
                <a:cs typeface="Times New Roman" panose="02020603050405020304" pitchFamily="18" charset="0"/>
              </a:rPr>
              <a:t>risk, reliability, and cost efficiency</a:t>
            </a:r>
            <a:r>
              <a:rPr lang="en-US" sz="2000" dirty="0">
                <a:solidFill>
                  <a:schemeClr val="tx1"/>
                </a:solidFill>
                <a:latin typeface="Times New Roman" panose="02020603050405020304" pitchFamily="18" charset="0"/>
                <a:cs typeface="Times New Roman" panose="02020603050405020304" pitchFamily="18" charset="0"/>
              </a:rPr>
              <a:t>, especially as launch frequency increases.</a:t>
            </a:r>
          </a:p>
          <a:p>
            <a:pPr algn="just"/>
            <a:r>
              <a:rPr lang="en-US" sz="2000" dirty="0">
                <a:solidFill>
                  <a:schemeClr val="tx1"/>
                </a:solidFill>
                <a:latin typeface="Times New Roman" panose="02020603050405020304" pitchFamily="18" charset="0"/>
                <a:cs typeface="Times New Roman" panose="02020603050405020304" pitchFamily="18" charset="0"/>
              </a:rPr>
              <a:t>This project uses </a:t>
            </a:r>
            <a:r>
              <a:rPr lang="en-US" sz="2000" b="1" dirty="0">
                <a:solidFill>
                  <a:schemeClr val="tx1"/>
                </a:solidFill>
                <a:latin typeface="Times New Roman" panose="02020603050405020304" pitchFamily="18" charset="0"/>
                <a:cs typeface="Times New Roman" panose="02020603050405020304" pitchFamily="18" charset="0"/>
              </a:rPr>
              <a:t>historical Falcon 9 launch data</a:t>
            </a:r>
            <a:r>
              <a:rPr lang="en-US" sz="2000" dirty="0">
                <a:solidFill>
                  <a:schemeClr val="tx1"/>
                </a:solidFill>
                <a:latin typeface="Times New Roman" panose="02020603050405020304" pitchFamily="18" charset="0"/>
                <a:cs typeface="Times New Roman" panose="02020603050405020304" pitchFamily="18" charset="0"/>
              </a:rPr>
              <a:t> to explore how operational factors influence mission outcomes.</a:t>
            </a:r>
          </a:p>
          <a:p>
            <a:pPr algn="just"/>
            <a:r>
              <a:rPr lang="en-US" dirty="0">
                <a:solidFill>
                  <a:srgbClr val="0B49CB"/>
                </a:solidFill>
                <a:latin typeface="Abadi"/>
                <a:ea typeface="IBM Plex Mono SemiBold" panose="020B0709050203000203" pitchFamily="49" charset="0"/>
                <a:cs typeface="IBM Plex Mono SemiBold" panose="020B0709050203000203" pitchFamily="49" charset="0"/>
              </a:rPr>
              <a:t>Problems I Wanted to Find Answers To</a:t>
            </a:r>
          </a:p>
          <a:p>
            <a:pPr algn="just"/>
            <a:r>
              <a:rPr lang="en-US" sz="2000" dirty="0">
                <a:solidFill>
                  <a:schemeClr val="tx1"/>
                </a:solidFill>
                <a:latin typeface="Times New Roman" panose="02020603050405020304" pitchFamily="18" charset="0"/>
                <a:cs typeface="Times New Roman" panose="02020603050405020304" pitchFamily="18" charset="0"/>
              </a:rPr>
              <a:t>Which </a:t>
            </a:r>
            <a:r>
              <a:rPr lang="en-US" sz="2000" b="1" dirty="0">
                <a:solidFill>
                  <a:schemeClr val="tx1"/>
                </a:solidFill>
                <a:latin typeface="Times New Roman" panose="02020603050405020304" pitchFamily="18" charset="0"/>
                <a:cs typeface="Times New Roman" panose="02020603050405020304" pitchFamily="18" charset="0"/>
              </a:rPr>
              <a:t>launch sites</a:t>
            </a:r>
            <a:r>
              <a:rPr lang="en-US" sz="2000" dirty="0">
                <a:solidFill>
                  <a:schemeClr val="tx1"/>
                </a:solidFill>
                <a:latin typeface="Times New Roman" panose="02020603050405020304" pitchFamily="18" charset="0"/>
                <a:cs typeface="Times New Roman" panose="02020603050405020304" pitchFamily="18" charset="0"/>
              </a:rPr>
              <a:t> have the highest number of successful missions and success rates?</a:t>
            </a:r>
          </a:p>
          <a:p>
            <a:pPr algn="just"/>
            <a:r>
              <a:rPr lang="en-US" sz="2000" dirty="0">
                <a:solidFill>
                  <a:schemeClr val="tx1"/>
                </a:solidFill>
                <a:latin typeface="Times New Roman" panose="02020603050405020304" pitchFamily="18" charset="0"/>
                <a:cs typeface="Times New Roman" panose="02020603050405020304" pitchFamily="18" charset="0"/>
              </a:rPr>
              <a:t>How does </a:t>
            </a:r>
            <a:r>
              <a:rPr lang="en-US" sz="2000" b="1" dirty="0">
                <a:solidFill>
                  <a:schemeClr val="tx1"/>
                </a:solidFill>
                <a:latin typeface="Times New Roman" panose="02020603050405020304" pitchFamily="18" charset="0"/>
                <a:cs typeface="Times New Roman" panose="02020603050405020304" pitchFamily="18" charset="0"/>
              </a:rPr>
              <a:t>payload mass</a:t>
            </a:r>
            <a:r>
              <a:rPr lang="en-US" sz="2000" dirty="0">
                <a:solidFill>
                  <a:schemeClr val="tx1"/>
                </a:solidFill>
                <a:latin typeface="Times New Roman" panose="02020603050405020304" pitchFamily="18" charset="0"/>
                <a:cs typeface="Times New Roman" panose="02020603050405020304" pitchFamily="18" charset="0"/>
              </a:rPr>
              <a:t> impact the probability of a successful launch?</a:t>
            </a:r>
          </a:p>
          <a:p>
            <a:pPr algn="just"/>
            <a:r>
              <a:rPr lang="en-US" sz="2000" dirty="0">
                <a:solidFill>
                  <a:schemeClr val="tx1"/>
                </a:solidFill>
                <a:latin typeface="Times New Roman" panose="02020603050405020304" pitchFamily="18" charset="0"/>
                <a:cs typeface="Times New Roman" panose="02020603050405020304" pitchFamily="18" charset="0"/>
              </a:rPr>
              <a:t>Do </a:t>
            </a:r>
            <a:r>
              <a:rPr lang="en-US" sz="2000" b="1" dirty="0">
                <a:solidFill>
                  <a:schemeClr val="tx1"/>
                </a:solidFill>
                <a:latin typeface="Times New Roman" panose="02020603050405020304" pitchFamily="18" charset="0"/>
                <a:cs typeface="Times New Roman" panose="02020603050405020304" pitchFamily="18" charset="0"/>
              </a:rPr>
              <a:t>newer booster versions</a:t>
            </a:r>
            <a:r>
              <a:rPr lang="en-US" sz="2000" dirty="0">
                <a:solidFill>
                  <a:schemeClr val="tx1"/>
                </a:solidFill>
                <a:latin typeface="Times New Roman" panose="02020603050405020304" pitchFamily="18" charset="0"/>
                <a:cs typeface="Times New Roman" panose="02020603050405020304" pitchFamily="18" charset="0"/>
              </a:rPr>
              <a:t> improve launch reliability compared to earlier designs?</a:t>
            </a:r>
          </a:p>
          <a:p>
            <a:pPr algn="just"/>
            <a:r>
              <a:rPr lang="en-US" sz="2000" dirty="0">
                <a:solidFill>
                  <a:schemeClr val="tx1"/>
                </a:solidFill>
                <a:latin typeface="Times New Roman" panose="02020603050405020304" pitchFamily="18" charset="0"/>
                <a:cs typeface="Times New Roman" panose="02020603050405020304" pitchFamily="18" charset="0"/>
              </a:rPr>
              <a:t>Can </a:t>
            </a:r>
            <a:r>
              <a:rPr lang="en-US" sz="2000" b="1" dirty="0">
                <a:solidFill>
                  <a:schemeClr val="tx1"/>
                </a:solidFill>
                <a:latin typeface="Times New Roman" panose="02020603050405020304" pitchFamily="18" charset="0"/>
                <a:cs typeface="Times New Roman" panose="02020603050405020304" pitchFamily="18" charset="0"/>
              </a:rPr>
              <a:t>machine learning models</a:t>
            </a:r>
            <a:r>
              <a:rPr lang="en-US" sz="2000" dirty="0">
                <a:solidFill>
                  <a:schemeClr val="tx1"/>
                </a:solidFill>
                <a:latin typeface="Times New Roman" panose="02020603050405020304" pitchFamily="18" charset="0"/>
                <a:cs typeface="Times New Roman" panose="02020603050405020304" pitchFamily="18" charset="0"/>
              </a:rPr>
              <a:t> accurately predict launch success based on historical patterns?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Outcomes by Location</a:t>
            </a:r>
          </a:p>
        </p:txBody>
      </p:sp>
      <p:sp>
        <p:nvSpPr>
          <p:cNvPr id="6" name="Content Placeholder 4">
            <a:extLst>
              <a:ext uri="{FF2B5EF4-FFF2-40B4-BE49-F238E27FC236}">
                <a16:creationId xmlns="" xmlns:a16="http://schemas.microsoft.com/office/drawing/2014/main" id="{85D9F803-CDBC-C74C-AF1B-2B5937D1C241}"/>
              </a:ext>
            </a:extLst>
          </p:cNvPr>
          <p:cNvSpPr txBox="1">
            <a:spLocks/>
          </p:cNvSpPr>
          <p:nvPr/>
        </p:nvSpPr>
        <p:spPr>
          <a:xfrm>
            <a:off x="856638" y="1454717"/>
            <a:ext cx="10515601" cy="47813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Key Observations:</a:t>
            </a:r>
            <a:endParaRPr lang="en-US" sz="2400" dirty="0">
              <a:latin typeface="Times New Roman" panose="02020603050405020304" pitchFamily="18" charset="0"/>
              <a:cs typeface="Times New Roman" panose="02020603050405020304" pitchFamily="18" charset="0"/>
            </a:endParaRPr>
          </a:p>
          <a:p>
            <a:pPr lvl="1"/>
            <a:r>
              <a:rPr lang="en-US" sz="1800" b="1" dirty="0">
                <a:latin typeface="Times New Roman" panose="02020603050405020304" pitchFamily="18" charset="0"/>
                <a:cs typeface="Times New Roman" panose="02020603050405020304" pitchFamily="18" charset="0"/>
              </a:rPr>
              <a:t>Color-coded markers:</a:t>
            </a:r>
            <a:endParaRPr lang="en-US" sz="1800" dirty="0">
              <a:latin typeface="Times New Roman" panose="02020603050405020304" pitchFamily="18" charset="0"/>
              <a:cs typeface="Times New Roman" panose="02020603050405020304" pitchFamily="18" charset="0"/>
            </a:endParaRPr>
          </a:p>
          <a:p>
            <a:pPr lvl="2"/>
            <a:r>
              <a:rPr lang="en-US" sz="1600" b="1" dirty="0">
                <a:latin typeface="Times New Roman" panose="02020603050405020304" pitchFamily="18" charset="0"/>
                <a:cs typeface="Times New Roman" panose="02020603050405020304" pitchFamily="18" charset="0"/>
              </a:rPr>
              <a:t>Green:</a:t>
            </a:r>
            <a:r>
              <a:rPr lang="en-US" sz="1600" dirty="0">
                <a:latin typeface="Times New Roman" panose="02020603050405020304" pitchFamily="18" charset="0"/>
                <a:cs typeface="Times New Roman" panose="02020603050405020304" pitchFamily="18" charset="0"/>
              </a:rPr>
              <a:t> Successful launches</a:t>
            </a:r>
          </a:p>
          <a:p>
            <a:pPr lvl="2"/>
            <a:r>
              <a:rPr lang="en-US" sz="1600" b="1" dirty="0">
                <a:latin typeface="Times New Roman" panose="02020603050405020304" pitchFamily="18" charset="0"/>
                <a:cs typeface="Times New Roman" panose="02020603050405020304" pitchFamily="18" charset="0"/>
              </a:rPr>
              <a:t>Red:</a:t>
            </a:r>
            <a:r>
              <a:rPr lang="en-US" sz="1600" dirty="0">
                <a:latin typeface="Times New Roman" panose="02020603050405020304" pitchFamily="18" charset="0"/>
                <a:cs typeface="Times New Roman" panose="02020603050405020304" pitchFamily="18" charset="0"/>
              </a:rPr>
              <a:t> Failed launches</a:t>
            </a:r>
          </a:p>
          <a:p>
            <a:pPr lvl="1"/>
            <a:r>
              <a:rPr lang="en-US" sz="1800" b="1" dirty="0">
                <a:latin typeface="Times New Roman" panose="02020603050405020304" pitchFamily="18" charset="0"/>
                <a:cs typeface="Times New Roman" panose="02020603050405020304" pitchFamily="18" charset="0"/>
              </a:rPr>
              <a:t>Marker Clusters:</a:t>
            </a:r>
            <a:r>
              <a:rPr lang="en-US" sz="1800" dirty="0">
                <a:latin typeface="Times New Roman" panose="02020603050405020304" pitchFamily="18" charset="0"/>
                <a:cs typeface="Times New Roman" panose="02020603050405020304" pitchFamily="18" charset="0"/>
              </a:rPr>
              <a:t> Grouped markers help visualize multiple launches at the same site without clutter.</a:t>
            </a:r>
          </a:p>
          <a:p>
            <a:pPr lvl="1"/>
            <a:r>
              <a:rPr lang="en-US" sz="1800" b="1" dirty="0">
                <a:latin typeface="Times New Roman" panose="02020603050405020304" pitchFamily="18" charset="0"/>
                <a:cs typeface="Times New Roman" panose="02020603050405020304" pitchFamily="18" charset="0"/>
              </a:rPr>
              <a:t>Geographic Patterns:</a:t>
            </a:r>
            <a:r>
              <a:rPr lang="en-US" sz="1800" dirty="0">
                <a:latin typeface="Times New Roman" panose="02020603050405020304" pitchFamily="18" charset="0"/>
                <a:cs typeface="Times New Roman" panose="02020603050405020304" pitchFamily="18" charset="0"/>
              </a:rPr>
              <a:t> Some launch sites consistently show more </a:t>
            </a:r>
            <a:r>
              <a:rPr lang="en-US" sz="1800" b="1" dirty="0">
                <a:latin typeface="Times New Roman" panose="02020603050405020304" pitchFamily="18" charset="0"/>
                <a:cs typeface="Times New Roman" panose="02020603050405020304" pitchFamily="18" charset="0"/>
              </a:rPr>
              <a:t>green markers</a:t>
            </a:r>
            <a:r>
              <a:rPr lang="en-US" sz="1800" dirty="0">
                <a:latin typeface="Times New Roman" panose="02020603050405020304" pitchFamily="18" charset="0"/>
                <a:cs typeface="Times New Roman" panose="02020603050405020304" pitchFamily="18" charset="0"/>
              </a:rPr>
              <a:t>, indicating higher success rates.</a:t>
            </a:r>
          </a:p>
          <a:p>
            <a:pPr marL="0" indent="0">
              <a:buNone/>
            </a:pPr>
            <a:r>
              <a:rPr lang="en-US" sz="2400" b="1" dirty="0">
                <a:latin typeface="Times New Roman" panose="02020603050405020304" pitchFamily="18" charset="0"/>
                <a:cs typeface="Times New Roman" panose="02020603050405020304" pitchFamily="18" charset="0"/>
              </a:rPr>
              <a:t>Findings:</a:t>
            </a:r>
            <a:endParaRPr lang="en-US" sz="24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The map allows </a:t>
            </a:r>
            <a:r>
              <a:rPr lang="en-US" sz="1800" b="1" dirty="0">
                <a:latin typeface="Times New Roman" panose="02020603050405020304" pitchFamily="18" charset="0"/>
                <a:cs typeface="Times New Roman" panose="02020603050405020304" pitchFamily="18" charset="0"/>
              </a:rPr>
              <a:t>quick identification of site-specific performance</a:t>
            </a:r>
            <a:r>
              <a:rPr lang="en-US" sz="1800" dirty="0">
                <a:latin typeface="Times New Roman" panose="02020603050405020304" pitchFamily="18" charset="0"/>
                <a:cs typeface="Times New Roman" panose="02020603050405020304" pitchFamily="18" charset="0"/>
              </a:rPr>
              <a:t> and success trends.</a:t>
            </a:r>
          </a:p>
          <a:p>
            <a:pPr lvl="1"/>
            <a:r>
              <a:rPr lang="en-US" sz="1800" b="1" dirty="0">
                <a:latin typeface="Times New Roman" panose="02020603050405020304" pitchFamily="18" charset="0"/>
                <a:cs typeface="Times New Roman" panose="02020603050405020304" pitchFamily="18" charset="0"/>
              </a:rPr>
              <a:t>Clusters of red markers</a:t>
            </a:r>
            <a:r>
              <a:rPr lang="en-US" sz="1800" dirty="0">
                <a:latin typeface="Times New Roman" panose="02020603050405020304" pitchFamily="18" charset="0"/>
                <a:cs typeface="Times New Roman" panose="02020603050405020304" pitchFamily="18" charset="0"/>
              </a:rPr>
              <a:t> indicate sites or periods with higher failure rates.</a:t>
            </a:r>
          </a:p>
          <a:p>
            <a:pPr lvl="1"/>
            <a:r>
              <a:rPr lang="en-US" sz="1800" dirty="0">
                <a:latin typeface="Times New Roman" panose="02020603050405020304" pitchFamily="18" charset="0"/>
                <a:cs typeface="Times New Roman" panose="02020603050405020304" pitchFamily="18" charset="0"/>
              </a:rPr>
              <a:t>Overall, this visualization highlights the </a:t>
            </a:r>
            <a:r>
              <a:rPr lang="en-US" sz="1800" b="1" dirty="0">
                <a:latin typeface="Times New Roman" panose="02020603050405020304" pitchFamily="18" charset="0"/>
                <a:cs typeface="Times New Roman" panose="02020603050405020304" pitchFamily="18" charset="0"/>
              </a:rPr>
              <a:t>effectiveness of SpaceX launch operations across different locations</a:t>
            </a:r>
            <a:r>
              <a:rPr lang="en-US" sz="1800" dirty="0">
                <a:latin typeface="Times New Roman" panose="02020603050405020304" pitchFamily="18" charset="0"/>
                <a:cs typeface="Times New Roman" panose="02020603050405020304" pitchFamily="18" charset="0"/>
              </a:rPr>
              <a:t>, helping stakeholders quickly assess reliability and risk</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Analysis of Selected Launch </a:t>
            </a:r>
            <a:r>
              <a:rPr lang="en-US" dirty="0" smtClean="0">
                <a:solidFill>
                  <a:srgbClr val="0B49CB"/>
                </a:solidFill>
                <a:latin typeface="Abadi"/>
              </a:rPr>
              <a:t>Site (Map)</a:t>
            </a:r>
            <a:endParaRPr lang="en-US" dirty="0">
              <a:solidFill>
                <a:srgbClr val="0B49CB"/>
              </a:solidFill>
              <a:latin typeface="Abadi"/>
            </a:endParaRPr>
          </a:p>
        </p:txBody>
      </p:sp>
      <p:sp>
        <p:nvSpPr>
          <p:cNvPr id="6" name="Content Placeholder 4">
            <a:extLst>
              <a:ext uri="{FF2B5EF4-FFF2-40B4-BE49-F238E27FC236}">
                <a16:creationId xmlns="" xmlns:a16="http://schemas.microsoft.com/office/drawing/2014/main" id="{85D9F803-CDBC-C74C-AF1B-2B5937D1C241}"/>
              </a:ext>
            </a:extLst>
          </p:cNvPr>
          <p:cNvSpPr txBox="1">
            <a:spLocks/>
          </p:cNvSpPr>
          <p:nvPr/>
        </p:nvSpPr>
        <p:spPr>
          <a:xfrm>
            <a:off x="856638" y="1454717"/>
            <a:ext cx="10515601" cy="47813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204345" y="1454717"/>
            <a:ext cx="9820186" cy="4719859"/>
          </a:xfrm>
          <a:prstGeom prst="rect">
            <a:avLst/>
          </a:prstGeom>
        </p:spPr>
      </p:pic>
    </p:spTree>
    <p:extLst>
      <p:ext uri="{BB962C8B-B14F-4D97-AF65-F5344CB8AC3E}">
        <p14:creationId xmlns:p14="http://schemas.microsoft.com/office/powerpoint/2010/main" val="1571800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Analysis of Selected Launch Site</a:t>
            </a:r>
          </a:p>
        </p:txBody>
      </p:sp>
      <p:sp>
        <p:nvSpPr>
          <p:cNvPr id="6" name="Content Placeholder 4">
            <a:extLst>
              <a:ext uri="{FF2B5EF4-FFF2-40B4-BE49-F238E27FC236}">
                <a16:creationId xmlns="" xmlns:a16="http://schemas.microsoft.com/office/drawing/2014/main" id="{85D9F803-CDBC-C74C-AF1B-2B5937D1C241}"/>
              </a:ext>
            </a:extLst>
          </p:cNvPr>
          <p:cNvSpPr txBox="1">
            <a:spLocks/>
          </p:cNvSpPr>
          <p:nvPr/>
        </p:nvSpPr>
        <p:spPr>
          <a:xfrm>
            <a:off x="856638" y="1454717"/>
            <a:ext cx="10515601" cy="47813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Times New Roman" panose="02020603050405020304" pitchFamily="18" charset="0"/>
                <a:cs typeface="Times New Roman" panose="02020603050405020304" pitchFamily="18" charset="0"/>
              </a:rPr>
              <a:t>Key Observations:</a:t>
            </a:r>
            <a:endParaRPr lang="en-US" sz="24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Railways:</a:t>
            </a:r>
            <a:r>
              <a:rPr lang="en-US" sz="1800" dirty="0">
                <a:latin typeface="Times New Roman" panose="02020603050405020304" pitchFamily="18" charset="0"/>
                <a:cs typeface="Times New Roman" panose="02020603050405020304" pitchFamily="18" charset="0"/>
              </a:rPr>
              <a:t> The launch site is very close to a railway, supporting transport of heavy rocket components and logistical supplies.</a:t>
            </a:r>
          </a:p>
          <a:p>
            <a:pPr algn="just"/>
            <a:r>
              <a:rPr lang="en-US" sz="1800" b="1" dirty="0">
                <a:latin typeface="Times New Roman" panose="02020603050405020304" pitchFamily="18" charset="0"/>
                <a:cs typeface="Times New Roman" panose="02020603050405020304" pitchFamily="18" charset="0"/>
              </a:rPr>
              <a:t>Highways:</a:t>
            </a:r>
            <a:r>
              <a:rPr lang="en-US" sz="1800" dirty="0">
                <a:latin typeface="Times New Roman" panose="02020603050405020304" pitchFamily="18" charset="0"/>
                <a:cs typeface="Times New Roman" panose="02020603050405020304" pitchFamily="18" charset="0"/>
              </a:rPr>
              <a:t> Nearby highways provide flexible access for personnel, maintenance, and emergency services.</a:t>
            </a:r>
          </a:p>
          <a:p>
            <a:pPr algn="just"/>
            <a:r>
              <a:rPr lang="en-US" sz="1800" b="1" dirty="0">
                <a:latin typeface="Times New Roman" panose="02020603050405020304" pitchFamily="18" charset="0"/>
                <a:cs typeface="Times New Roman" panose="02020603050405020304" pitchFamily="18" charset="0"/>
              </a:rPr>
              <a:t>Coastline:</a:t>
            </a:r>
            <a:r>
              <a:rPr lang="en-US" sz="1800" dirty="0">
                <a:latin typeface="Times New Roman" panose="02020603050405020304" pitchFamily="18" charset="0"/>
                <a:cs typeface="Times New Roman" panose="02020603050405020304" pitchFamily="18" charset="0"/>
              </a:rPr>
              <a:t> Moderate distance from the coast ensures rockets launch over open water, minimizing risk to populated areas.</a:t>
            </a:r>
          </a:p>
          <a:p>
            <a:pPr algn="just"/>
            <a:r>
              <a:rPr lang="en-US" sz="1800" b="1" dirty="0">
                <a:latin typeface="Times New Roman" panose="02020603050405020304" pitchFamily="18" charset="0"/>
                <a:cs typeface="Times New Roman" panose="02020603050405020304" pitchFamily="18" charset="0"/>
              </a:rPr>
              <a:t>Cities:</a:t>
            </a:r>
            <a:r>
              <a:rPr lang="en-US" sz="1800" dirty="0">
                <a:latin typeface="Times New Roman" panose="02020603050405020304" pitchFamily="18" charset="0"/>
                <a:cs typeface="Times New Roman" panose="02020603050405020304" pitchFamily="18" charset="0"/>
              </a:rPr>
              <a:t> Launch site is far from major cities, reducing public safety risks from debris, noise, or accidents.</a:t>
            </a:r>
          </a:p>
          <a:p>
            <a:pPr marL="0" indent="0" algn="just">
              <a:buNone/>
            </a:pPr>
            <a:r>
              <a:rPr lang="en-US" sz="2400" b="1" dirty="0">
                <a:latin typeface="Times New Roman" panose="02020603050405020304" pitchFamily="18" charset="0"/>
                <a:cs typeface="Times New Roman" panose="02020603050405020304" pitchFamily="18" charset="0"/>
              </a:rPr>
              <a:t>Findings:</a:t>
            </a:r>
            <a:endParaRPr lang="en-US" sz="24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Launch sites are </a:t>
            </a:r>
            <a:r>
              <a:rPr lang="en-US" sz="1800" b="1" dirty="0">
                <a:latin typeface="Times New Roman" panose="02020603050405020304" pitchFamily="18" charset="0"/>
                <a:cs typeface="Times New Roman" panose="02020603050405020304" pitchFamily="18" charset="0"/>
              </a:rPr>
              <a:t>strategically located</a:t>
            </a:r>
            <a:r>
              <a:rPr lang="en-US" sz="1800" dirty="0">
                <a:latin typeface="Times New Roman" panose="02020603050405020304" pitchFamily="18" charset="0"/>
                <a:cs typeface="Times New Roman" panose="02020603050405020304" pitchFamily="18" charset="0"/>
              </a:rPr>
              <a:t> to balance </a:t>
            </a:r>
            <a:r>
              <a:rPr lang="en-US" sz="1800" b="1" dirty="0">
                <a:latin typeface="Times New Roman" panose="02020603050405020304" pitchFamily="18" charset="0"/>
                <a:cs typeface="Times New Roman" panose="02020603050405020304" pitchFamily="18" charset="0"/>
              </a:rPr>
              <a:t>logistical efficiency, operational safety, and environmental considerations</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The map visually demonstrates how distance to key infrastructure and natural features supports </a:t>
            </a:r>
            <a:r>
              <a:rPr lang="en-US" sz="1800" b="1" dirty="0">
                <a:latin typeface="Times New Roman" panose="02020603050405020304" pitchFamily="18" charset="0"/>
                <a:cs typeface="Times New Roman" panose="02020603050405020304" pitchFamily="18" charset="0"/>
              </a:rPr>
              <a:t>safe and efficient launch </a:t>
            </a:r>
            <a:r>
              <a:rPr lang="en-US" sz="1800" b="1" dirty="0" smtClean="0">
                <a:latin typeface="Times New Roman" panose="02020603050405020304" pitchFamily="18" charset="0"/>
                <a:cs typeface="Times New Roman" panose="02020603050405020304" pitchFamily="18" charset="0"/>
              </a:rPr>
              <a:t>operations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by </a:t>
            </a:r>
            <a:r>
              <a:rPr lang="en-US" dirty="0" smtClean="0">
                <a:solidFill>
                  <a:srgbClr val="0B49CB"/>
                </a:solidFill>
                <a:latin typeface="Abadi"/>
              </a:rPr>
              <a:t>Site </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770011" y="1800224"/>
            <a:ext cx="10572537" cy="422534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by </a:t>
            </a:r>
            <a:r>
              <a:rPr lang="en-US" dirty="0" smtClean="0">
                <a:solidFill>
                  <a:srgbClr val="0B49CB"/>
                </a:solidFill>
                <a:latin typeface="Abadi"/>
              </a:rPr>
              <a:t>Site </a:t>
            </a:r>
            <a:endParaRPr lang="en-US" dirty="0">
              <a:solidFill>
                <a:srgbClr val="0B49CB"/>
              </a:solidFill>
              <a:latin typeface="Abadi"/>
            </a:endParaRPr>
          </a:p>
        </p:txBody>
      </p:sp>
      <p:sp>
        <p:nvSpPr>
          <p:cNvPr id="5" name="Content Placeholder 4">
            <a:extLst>
              <a:ext uri="{FF2B5EF4-FFF2-40B4-BE49-F238E27FC236}">
                <a16:creationId xmlns="" xmlns:a16="http://schemas.microsoft.com/office/drawing/2014/main" id="{85D9F803-CDBC-C74C-AF1B-2B5937D1C241}"/>
              </a:ext>
            </a:extLst>
          </p:cNvPr>
          <p:cNvSpPr txBox="1">
            <a:spLocks/>
          </p:cNvSpPr>
          <p:nvPr/>
        </p:nvSpPr>
        <p:spPr>
          <a:xfrm>
            <a:off x="856638" y="1454717"/>
            <a:ext cx="10515601" cy="47813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Times New Roman" panose="02020603050405020304" pitchFamily="18" charset="0"/>
                <a:cs typeface="Times New Roman" panose="02020603050405020304" pitchFamily="18" charset="0"/>
              </a:rPr>
              <a:t>Key Observations:</a:t>
            </a:r>
            <a:endParaRPr lang="en-US" sz="24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KSC LC-39A</a:t>
            </a:r>
            <a:r>
              <a:rPr lang="en-US" sz="1800" dirty="0">
                <a:latin typeface="Times New Roman" panose="02020603050405020304" pitchFamily="18" charset="0"/>
                <a:cs typeface="Times New Roman" panose="02020603050405020304" pitchFamily="18" charset="0"/>
              </a:rPr>
              <a:t> has the </a:t>
            </a:r>
            <a:r>
              <a:rPr lang="en-US" sz="1800" b="1" dirty="0">
                <a:latin typeface="Times New Roman" panose="02020603050405020304" pitchFamily="18" charset="0"/>
                <a:cs typeface="Times New Roman" panose="02020603050405020304" pitchFamily="18" charset="0"/>
              </a:rPr>
              <a:t>largest number of successful launches</a:t>
            </a:r>
            <a:r>
              <a:rPr lang="en-US" sz="1800" dirty="0">
                <a:latin typeface="Times New Roman" panose="02020603050405020304" pitchFamily="18" charset="0"/>
                <a:cs typeface="Times New Roman" panose="02020603050405020304" pitchFamily="18" charset="0"/>
              </a:rPr>
              <a:t>, making it the most frequently and reliably used site.</a:t>
            </a:r>
          </a:p>
          <a:p>
            <a:pPr algn="just"/>
            <a:r>
              <a:rPr lang="en-US" sz="1800" b="1" dirty="0" smtClean="0">
                <a:latin typeface="Times New Roman" panose="02020603050405020304" pitchFamily="18" charset="0"/>
                <a:cs typeface="Times New Roman" panose="02020603050405020304" pitchFamily="18" charset="0"/>
              </a:rPr>
              <a:t>CCAFS LC-40</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also shows strong success performance despite a lower launch volume.</a:t>
            </a:r>
          </a:p>
          <a:p>
            <a:pPr algn="just"/>
            <a:r>
              <a:rPr lang="en-US" sz="1800" dirty="0">
                <a:latin typeface="Times New Roman" panose="02020603050405020304" pitchFamily="18" charset="0"/>
                <a:cs typeface="Times New Roman" panose="02020603050405020304" pitchFamily="18" charset="0"/>
              </a:rPr>
              <a:t>The pie chart clearly visualizes the </a:t>
            </a:r>
            <a:r>
              <a:rPr lang="en-US" sz="1800" b="1" dirty="0">
                <a:latin typeface="Times New Roman" panose="02020603050405020304" pitchFamily="18" charset="0"/>
                <a:cs typeface="Times New Roman" panose="02020603050405020304" pitchFamily="18" charset="0"/>
              </a:rPr>
              <a:t>distribution of successful launches across sites</a:t>
            </a:r>
            <a:r>
              <a:rPr lang="en-US" sz="1800" dirty="0">
                <a:latin typeface="Times New Roman" panose="02020603050405020304" pitchFamily="18" charset="0"/>
                <a:cs typeface="Times New Roman" panose="02020603050405020304" pitchFamily="18" charset="0"/>
              </a:rPr>
              <a:t>, allowing easy comparison.</a:t>
            </a:r>
          </a:p>
          <a:p>
            <a:pPr marL="0" indent="0" algn="just">
              <a:buNone/>
            </a:pPr>
            <a:r>
              <a:rPr lang="en-US" sz="2400" b="1" dirty="0">
                <a:latin typeface="Times New Roman" panose="02020603050405020304" pitchFamily="18" charset="0"/>
                <a:cs typeface="Times New Roman" panose="02020603050405020304" pitchFamily="18" charset="0"/>
              </a:rPr>
              <a:t>Findings:</a:t>
            </a:r>
            <a:endParaRPr lang="en-US" sz="24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Site selection strongly influences mission success.</a:t>
            </a:r>
          </a:p>
          <a:p>
            <a:pPr algn="just"/>
            <a:r>
              <a:rPr lang="en-US" sz="1800" dirty="0">
                <a:latin typeface="Times New Roman" panose="02020603050405020304" pitchFamily="18" charset="0"/>
                <a:cs typeface="Times New Roman" panose="02020603050405020304" pitchFamily="18" charset="0"/>
              </a:rPr>
              <a:t>KSC LC-39A and CCAFS LC-40 demonstrate high reliability, reflecting both </a:t>
            </a:r>
            <a:r>
              <a:rPr lang="en-US" sz="1800" b="1" dirty="0">
                <a:latin typeface="Times New Roman" panose="02020603050405020304" pitchFamily="18" charset="0"/>
                <a:cs typeface="Times New Roman" panose="02020603050405020304" pitchFamily="18" charset="0"/>
              </a:rPr>
              <a:t>operational efficiency and historical performance</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Visualizing success counts in a pie chart helps stakeholders quickly assess which sites contribute most to SpaceX’s overall mission success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5233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pic>
        <p:nvPicPr>
          <p:cNvPr id="2" name="Content Placeholder 1"/>
          <p:cNvPicPr>
            <a:picLocks noGrp="1" noChangeAspect="1"/>
          </p:cNvPicPr>
          <p:nvPr>
            <p:ph idx="4294967295"/>
          </p:nvPr>
        </p:nvPicPr>
        <p:blipFill>
          <a:blip r:embed="rId3"/>
          <a:stretch>
            <a:fillRect/>
          </a:stretch>
        </p:blipFill>
        <p:spPr>
          <a:xfrm>
            <a:off x="770011" y="1762126"/>
            <a:ext cx="10515527" cy="4298258"/>
          </a:xfrm>
          <a:prstGeom prst="rect">
            <a:avLst/>
          </a:prstGeom>
        </p:spPr>
      </p:pic>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sp>
        <p:nvSpPr>
          <p:cNvPr id="5" name="Content Placeholder 4">
            <a:extLst>
              <a:ext uri="{FF2B5EF4-FFF2-40B4-BE49-F238E27FC236}">
                <a16:creationId xmlns="" xmlns:a16="http://schemas.microsoft.com/office/drawing/2014/main" id="{85D9F803-CDBC-C74C-AF1B-2B5937D1C241}"/>
              </a:ext>
            </a:extLst>
          </p:cNvPr>
          <p:cNvSpPr txBox="1">
            <a:spLocks/>
          </p:cNvSpPr>
          <p:nvPr/>
        </p:nvSpPr>
        <p:spPr>
          <a:xfrm>
            <a:off x="856638" y="1454717"/>
            <a:ext cx="10515601" cy="47813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Times New Roman" panose="02020603050405020304" pitchFamily="18" charset="0"/>
                <a:cs typeface="Times New Roman" panose="02020603050405020304" pitchFamily="18" charset="0"/>
              </a:rPr>
              <a:t>Key Observations:</a:t>
            </a:r>
            <a:endParaRPr lang="en-US" sz="24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KSC LC-39A</a:t>
            </a:r>
            <a:r>
              <a:rPr lang="en-US" sz="1800" dirty="0">
                <a:latin typeface="Times New Roman" panose="02020603050405020304" pitchFamily="18" charset="0"/>
                <a:cs typeface="Times New Roman" panose="02020603050405020304" pitchFamily="18" charset="0"/>
              </a:rPr>
              <a:t> shows the </a:t>
            </a:r>
            <a:r>
              <a:rPr lang="en-US" sz="1800" b="1" dirty="0">
                <a:latin typeface="Times New Roman" panose="02020603050405020304" pitchFamily="18" charset="0"/>
                <a:cs typeface="Times New Roman" panose="02020603050405020304" pitchFamily="18" charset="0"/>
              </a:rPr>
              <a:t>highest launch success </a:t>
            </a:r>
            <a:r>
              <a:rPr lang="en-US" sz="1800" b="1" dirty="0" smtClean="0">
                <a:latin typeface="Times New Roman" panose="02020603050405020304" pitchFamily="18" charset="0"/>
                <a:cs typeface="Times New Roman" panose="02020603050405020304" pitchFamily="18" charset="0"/>
              </a:rPr>
              <a:t>ratio(76.9%)</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among all launch sites.</a:t>
            </a:r>
          </a:p>
          <a:p>
            <a:pPr algn="just"/>
            <a:r>
              <a:rPr lang="en-US" sz="1800" dirty="0">
                <a:latin typeface="Times New Roman" panose="02020603050405020304" pitchFamily="18" charset="0"/>
                <a:cs typeface="Times New Roman" panose="02020603050405020304" pitchFamily="18" charset="0"/>
              </a:rPr>
              <a:t>The pie chart clearly contrasts </a:t>
            </a:r>
            <a:r>
              <a:rPr lang="en-US" sz="1800" b="1" dirty="0">
                <a:latin typeface="Times New Roman" panose="02020603050405020304" pitchFamily="18" charset="0"/>
                <a:cs typeface="Times New Roman" panose="02020603050405020304" pitchFamily="18" charset="0"/>
              </a:rPr>
              <a:t>successful vs. unsuccessful launches</a:t>
            </a:r>
            <a:r>
              <a:rPr lang="en-US" sz="1800" dirty="0">
                <a:latin typeface="Times New Roman" panose="02020603050405020304" pitchFamily="18" charset="0"/>
                <a:cs typeface="Times New Roman" panose="02020603050405020304" pitchFamily="18" charset="0"/>
              </a:rPr>
              <a:t> for this site.</a:t>
            </a:r>
          </a:p>
          <a:p>
            <a:pPr algn="just"/>
            <a:r>
              <a:rPr lang="en-US" sz="1800" dirty="0">
                <a:latin typeface="Times New Roman" panose="02020603050405020304" pitchFamily="18" charset="0"/>
                <a:cs typeface="Times New Roman" panose="02020603050405020304" pitchFamily="18" charset="0"/>
              </a:rPr>
              <a:t>A dominant success segment indicates </a:t>
            </a:r>
            <a:r>
              <a:rPr lang="en-US" sz="1800" b="1" dirty="0">
                <a:latin typeface="Times New Roman" panose="02020603050405020304" pitchFamily="18" charset="0"/>
                <a:cs typeface="Times New Roman" panose="02020603050405020304" pitchFamily="18" charset="0"/>
              </a:rPr>
              <a:t>strong operational consistency</a:t>
            </a:r>
            <a:r>
              <a:rPr lang="en-US" sz="1800" dirty="0">
                <a:latin typeface="Times New Roman" panose="02020603050405020304" pitchFamily="18" charset="0"/>
                <a:cs typeface="Times New Roman" panose="02020603050405020304" pitchFamily="18" charset="0"/>
              </a:rPr>
              <a:t>.</a:t>
            </a:r>
          </a:p>
          <a:p>
            <a:pPr marL="0" indent="0">
              <a:buNone/>
            </a:pPr>
            <a:r>
              <a:rPr lang="en-US" sz="2400" b="1" dirty="0">
                <a:latin typeface="Times New Roman" panose="02020603050405020304" pitchFamily="18" charset="0"/>
                <a:cs typeface="Times New Roman" panose="02020603050405020304" pitchFamily="18" charset="0"/>
              </a:rPr>
              <a:t>Findings</a:t>
            </a:r>
            <a:r>
              <a:rPr lang="en-US" sz="2400" b="1" dirty="0" smtClean="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visualization confirms that </a:t>
            </a:r>
            <a:r>
              <a:rPr lang="en-US" sz="1800" b="1" dirty="0">
                <a:latin typeface="Times New Roman" panose="02020603050405020304" pitchFamily="18" charset="0"/>
                <a:cs typeface="Times New Roman" panose="02020603050405020304" pitchFamily="18" charset="0"/>
              </a:rPr>
              <a:t>KSC LC-39A</a:t>
            </a:r>
            <a:r>
              <a:rPr lang="en-US" sz="1800" dirty="0">
                <a:latin typeface="Times New Roman" panose="02020603050405020304" pitchFamily="18" charset="0"/>
                <a:cs typeface="Times New Roman" panose="02020603050405020304" pitchFamily="18" charset="0"/>
              </a:rPr>
              <a:t> is the most reliable launch site in the dataset. Its high success ratio reflects mature infrastructure, optimized launch procedures, and consistent mission execution, making it a preferred site for critical launches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6798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pic>
        <p:nvPicPr>
          <p:cNvPr id="4" name="Content Placeholder 3"/>
          <p:cNvPicPr>
            <a:picLocks noGrp="1" noChangeAspect="1"/>
          </p:cNvPicPr>
          <p:nvPr>
            <p:ph idx="4294967295"/>
          </p:nvPr>
        </p:nvPicPr>
        <p:blipFill>
          <a:blip r:embed="rId3"/>
          <a:stretch>
            <a:fillRect/>
          </a:stretch>
        </p:blipFill>
        <p:spPr>
          <a:xfrm>
            <a:off x="769938" y="1600201"/>
            <a:ext cx="10414000" cy="4425372"/>
          </a:xfrm>
          <a:prstGeom prst="rect">
            <a:avLst/>
          </a:prstGeom>
        </p:spPr>
      </p:pic>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smtClean="0">
                <a:solidFill>
                  <a:srgbClr val="0B49CB"/>
                </a:solidFill>
                <a:latin typeface="Abadi"/>
              </a:rPr>
              <a:t>vs </a:t>
            </a:r>
            <a:r>
              <a:rPr lang="en-US" dirty="0">
                <a:solidFill>
                  <a:srgbClr val="0B49CB"/>
                </a:solidFill>
                <a:latin typeface="Abadi"/>
              </a:rPr>
              <a:t>Launch Outcome Analysis</a:t>
            </a:r>
          </a:p>
        </p:txBody>
      </p:sp>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t>
            </a:r>
            <a:r>
              <a:rPr lang="en-US" dirty="0" smtClean="0">
                <a:solidFill>
                  <a:srgbClr val="0B49CB"/>
                </a:solidFill>
                <a:latin typeface="Abadi"/>
              </a:rPr>
              <a:t>vs </a:t>
            </a:r>
            <a:r>
              <a:rPr lang="en-US" dirty="0">
                <a:solidFill>
                  <a:srgbClr val="0B49CB"/>
                </a:solidFill>
                <a:latin typeface="Abadi"/>
              </a:rPr>
              <a:t>Launch Outcome Analysis</a:t>
            </a:r>
          </a:p>
        </p:txBody>
      </p:sp>
      <p:sp>
        <p:nvSpPr>
          <p:cNvPr id="5" name="Content Placeholder 4">
            <a:extLst>
              <a:ext uri="{FF2B5EF4-FFF2-40B4-BE49-F238E27FC236}">
                <a16:creationId xmlns="" xmlns:a16="http://schemas.microsoft.com/office/drawing/2014/main" id="{85D9F803-CDBC-C74C-AF1B-2B5937D1C241}"/>
              </a:ext>
            </a:extLst>
          </p:cNvPr>
          <p:cNvSpPr txBox="1">
            <a:spLocks/>
          </p:cNvSpPr>
          <p:nvPr/>
        </p:nvSpPr>
        <p:spPr>
          <a:xfrm>
            <a:off x="856638" y="1454717"/>
            <a:ext cx="10515601" cy="47813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Times New Roman" panose="02020603050405020304" pitchFamily="18" charset="0"/>
                <a:cs typeface="Times New Roman" panose="02020603050405020304" pitchFamily="18" charset="0"/>
              </a:rPr>
              <a:t>Key Observations:</a:t>
            </a:r>
            <a:endParaRPr lang="en-US" sz="24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scatter plot shows </a:t>
            </a:r>
            <a:r>
              <a:rPr lang="en-US" sz="1800" b="1" dirty="0">
                <a:latin typeface="Times New Roman" panose="02020603050405020304" pitchFamily="18" charset="0"/>
                <a:cs typeface="Times New Roman" panose="02020603050405020304" pitchFamily="18" charset="0"/>
              </a:rPr>
              <a:t>payload mass on the X-axis</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launch outcome (success/failure) on the Y-axis</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Using the </a:t>
            </a:r>
            <a:r>
              <a:rPr lang="en-US" sz="1800" b="1" dirty="0">
                <a:latin typeface="Times New Roman" panose="02020603050405020304" pitchFamily="18" charset="0"/>
                <a:cs typeface="Times New Roman" panose="02020603050405020304" pitchFamily="18" charset="0"/>
              </a:rPr>
              <a:t>payload range slider</a:t>
            </a:r>
            <a:r>
              <a:rPr lang="en-US" sz="1800" dirty="0">
                <a:latin typeface="Times New Roman" panose="02020603050405020304" pitchFamily="18" charset="0"/>
                <a:cs typeface="Times New Roman" panose="02020603050405020304" pitchFamily="18" charset="0"/>
              </a:rPr>
              <a:t>, success patterns change across different payload intervals.</a:t>
            </a:r>
          </a:p>
          <a:p>
            <a:pPr algn="just"/>
            <a:r>
              <a:rPr lang="en-US" sz="1800" dirty="0">
                <a:latin typeface="Times New Roman" panose="02020603050405020304" pitchFamily="18" charset="0"/>
                <a:cs typeface="Times New Roman" panose="02020603050405020304" pitchFamily="18" charset="0"/>
              </a:rPr>
              <a:t>Payloads in the </a:t>
            </a:r>
            <a:r>
              <a:rPr lang="en-US" sz="1800" b="1" dirty="0">
                <a:latin typeface="Times New Roman" panose="02020603050405020304" pitchFamily="18" charset="0"/>
                <a:cs typeface="Times New Roman" panose="02020603050405020304" pitchFamily="18" charset="0"/>
              </a:rPr>
              <a:t>2,000–6,000 kg range</a:t>
            </a:r>
            <a:r>
              <a:rPr lang="en-US" sz="1800" dirty="0">
                <a:latin typeface="Times New Roman" panose="02020603050405020304" pitchFamily="18" charset="0"/>
                <a:cs typeface="Times New Roman" panose="02020603050405020304" pitchFamily="18" charset="0"/>
              </a:rPr>
              <a:t> show the </a:t>
            </a:r>
            <a:r>
              <a:rPr lang="en-US" sz="1800" b="1" dirty="0">
                <a:latin typeface="Times New Roman" panose="02020603050405020304" pitchFamily="18" charset="0"/>
                <a:cs typeface="Times New Roman" panose="02020603050405020304" pitchFamily="18" charset="0"/>
              </a:rPr>
              <a:t>highest concentration of successful launches</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Very low (&lt;2,000 kg) and very high (&gt;8,000 kg) payloads show relatively </a:t>
            </a:r>
            <a:r>
              <a:rPr lang="en-US" sz="1800" b="1" dirty="0">
                <a:latin typeface="Times New Roman" panose="02020603050405020304" pitchFamily="18" charset="0"/>
                <a:cs typeface="Times New Roman" panose="02020603050405020304" pitchFamily="18" charset="0"/>
              </a:rPr>
              <a:t>higher failure rates</a:t>
            </a:r>
            <a:r>
              <a:rPr lang="en-US" sz="1800" dirty="0">
                <a:latin typeface="Times New Roman" panose="02020603050405020304" pitchFamily="18" charset="0"/>
                <a:cs typeface="Times New Roman" panose="02020603050405020304" pitchFamily="18" charset="0"/>
              </a:rPr>
              <a:t>.</a:t>
            </a:r>
          </a:p>
          <a:p>
            <a:pPr marL="0" indent="0" algn="just">
              <a:buNone/>
            </a:pPr>
            <a:r>
              <a:rPr lang="en-US" sz="2400" b="1" dirty="0">
                <a:latin typeface="Times New Roman" panose="02020603050405020304" pitchFamily="18" charset="0"/>
                <a:cs typeface="Times New Roman" panose="02020603050405020304" pitchFamily="18" charset="0"/>
              </a:rPr>
              <a:t>Findings:</a:t>
            </a:r>
            <a:endParaRPr lang="en-US" sz="24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Medium-weight payloads (2,000–6,000 kg)</a:t>
            </a:r>
            <a:r>
              <a:rPr lang="en-US" sz="1800" dirty="0">
                <a:latin typeface="Times New Roman" panose="02020603050405020304" pitchFamily="18" charset="0"/>
                <a:cs typeface="Times New Roman" panose="02020603050405020304" pitchFamily="18" charset="0"/>
              </a:rPr>
              <a:t> achieve the most consistent success across all sites.</a:t>
            </a:r>
          </a:p>
          <a:p>
            <a:pPr algn="just"/>
            <a:r>
              <a:rPr lang="en-US" sz="1800" dirty="0">
                <a:latin typeface="Times New Roman" panose="02020603050405020304" pitchFamily="18" charset="0"/>
                <a:cs typeface="Times New Roman" panose="02020603050405020304" pitchFamily="18" charset="0"/>
              </a:rPr>
              <a:t>Later booster versions, especially </a:t>
            </a:r>
            <a:r>
              <a:rPr lang="en-US" sz="1800" b="1" dirty="0">
                <a:latin typeface="Times New Roman" panose="02020603050405020304" pitchFamily="18" charset="0"/>
                <a:cs typeface="Times New Roman" panose="02020603050405020304" pitchFamily="18" charset="0"/>
              </a:rPr>
              <a:t>FT and Block 5</a:t>
            </a:r>
            <a:r>
              <a:rPr lang="en-US" sz="1800" dirty="0">
                <a:latin typeface="Times New Roman" panose="02020603050405020304" pitchFamily="18" charset="0"/>
                <a:cs typeface="Times New Roman" panose="02020603050405020304" pitchFamily="18" charset="0"/>
              </a:rPr>
              <a:t>, dominate successful launches in these payload ranges.</a:t>
            </a:r>
          </a:p>
          <a:p>
            <a:pPr algn="just"/>
            <a:r>
              <a:rPr lang="en-US" sz="1800" dirty="0">
                <a:latin typeface="Times New Roman" panose="02020603050405020304" pitchFamily="18" charset="0"/>
                <a:cs typeface="Times New Roman" panose="02020603050405020304" pitchFamily="18" charset="0"/>
              </a:rPr>
              <a:t>This visualization highlights how </a:t>
            </a:r>
            <a:r>
              <a:rPr lang="en-US" sz="1800" b="1" dirty="0">
                <a:latin typeface="Times New Roman" panose="02020603050405020304" pitchFamily="18" charset="0"/>
                <a:cs typeface="Times New Roman" panose="02020603050405020304" pitchFamily="18" charset="0"/>
              </a:rPr>
              <a:t>payload optimization and booster maturity</a:t>
            </a:r>
            <a:r>
              <a:rPr lang="en-US" sz="1800" dirty="0">
                <a:latin typeface="Times New Roman" panose="02020603050405020304" pitchFamily="18" charset="0"/>
                <a:cs typeface="Times New Roman" panose="02020603050405020304" pitchFamily="18" charset="0"/>
              </a:rPr>
              <a:t> play a critical role in launch success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6786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733999"/>
            <a:ext cx="5325989" cy="4212967"/>
          </a:xfrm>
          <a:prstGeom prst="rect">
            <a:avLst/>
          </a:prstGeom>
        </p:spPr>
        <p:txBody>
          <a:bodyPr vert="horz" lIns="91440" tIns="45720" rIns="91440" bIns="45720" rtlCol="0" anchor="t">
            <a:noAutofit/>
          </a:bodyPr>
          <a:lstStyle/>
          <a:p>
            <a:pPr marL="0" indent="0" algn="just">
              <a:buNone/>
            </a:pPr>
            <a:r>
              <a:rPr lang="en-US" sz="2000" b="1" dirty="0" smtClean="0">
                <a:latin typeface="Times New Roman" panose="02020603050405020304" pitchFamily="18" charset="0"/>
                <a:cs typeface="Times New Roman" panose="02020603050405020304" pitchFamily="18" charset="0"/>
              </a:rPr>
              <a:t>Key </a:t>
            </a:r>
            <a:r>
              <a:rPr lang="en-US" sz="2000" b="1" dirty="0">
                <a:latin typeface="Times New Roman" panose="02020603050405020304" pitchFamily="18" charset="0"/>
                <a:cs typeface="Times New Roman" panose="02020603050405020304" pitchFamily="18" charset="0"/>
              </a:rPr>
              <a:t>Insights</a:t>
            </a:r>
          </a:p>
          <a:p>
            <a:pPr algn="just"/>
            <a:r>
              <a:rPr lang="en-US" sz="1800" dirty="0">
                <a:latin typeface="Times New Roman" panose="02020603050405020304" pitchFamily="18" charset="0"/>
                <a:cs typeface="Times New Roman" panose="02020603050405020304" pitchFamily="18" charset="0"/>
              </a:rPr>
              <a:t>Logistic Regression and SVM achieved the </a:t>
            </a:r>
            <a:r>
              <a:rPr lang="en-US" sz="1800" b="1" dirty="0">
                <a:latin typeface="Times New Roman" panose="02020603050405020304" pitchFamily="18" charset="0"/>
                <a:cs typeface="Times New Roman" panose="02020603050405020304" pitchFamily="18" charset="0"/>
              </a:rPr>
              <a:t>highest test accuracy (83.33%)</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KNN performed moderately with </a:t>
            </a:r>
            <a:r>
              <a:rPr lang="en-US" sz="1800" b="1" dirty="0">
                <a:latin typeface="Times New Roman" panose="02020603050405020304" pitchFamily="18" charset="0"/>
                <a:cs typeface="Times New Roman" panose="02020603050405020304" pitchFamily="18" charset="0"/>
              </a:rPr>
              <a:t>77.78% accuracy</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Decision Tree showed the </a:t>
            </a:r>
            <a:r>
              <a:rPr lang="en-US" sz="1800" b="1" dirty="0">
                <a:latin typeface="Times New Roman" panose="02020603050405020304" pitchFamily="18" charset="0"/>
                <a:cs typeface="Times New Roman" panose="02020603050405020304" pitchFamily="18" charset="0"/>
              </a:rPr>
              <a:t>lowest accuracy (66.67%)</a:t>
            </a:r>
            <a:r>
              <a:rPr lang="en-US" sz="1800" dirty="0">
                <a:latin typeface="Times New Roman" panose="02020603050405020304" pitchFamily="18" charset="0"/>
                <a:cs typeface="Times New Roman" panose="02020603050405020304" pitchFamily="18" charset="0"/>
              </a:rPr>
              <a:t> among all models.</a:t>
            </a:r>
          </a:p>
          <a:p>
            <a:pPr algn="just"/>
            <a:r>
              <a:rPr lang="en-US" sz="1800" dirty="0">
                <a:latin typeface="Times New Roman" panose="02020603050405020304" pitchFamily="18" charset="0"/>
                <a:cs typeface="Times New Roman" panose="02020603050405020304" pitchFamily="18" charset="0"/>
              </a:rPr>
              <a:t>Overall, linear models outperformed tree-based and instance-based approaches.</a:t>
            </a:r>
          </a:p>
          <a:p>
            <a:pPr marL="0" indent="0" algn="just">
              <a:buNone/>
            </a:pPr>
            <a:r>
              <a:rPr lang="en-US" sz="2000" b="1" dirty="0">
                <a:latin typeface="Times New Roman" panose="02020603050405020304" pitchFamily="18" charset="0"/>
                <a:cs typeface="Times New Roman" panose="02020603050405020304" pitchFamily="18" charset="0"/>
              </a:rPr>
              <a:t>Best Model Selection</a:t>
            </a:r>
          </a:p>
          <a:p>
            <a:pPr algn="just"/>
            <a:r>
              <a:rPr lang="en-US" sz="1800" b="1" dirty="0">
                <a:latin typeface="Times New Roman" panose="02020603050405020304" pitchFamily="18" charset="0"/>
                <a:cs typeface="Times New Roman" panose="02020603050405020304" pitchFamily="18" charset="0"/>
              </a:rPr>
              <a:t>Logistic Regression</a:t>
            </a:r>
            <a:r>
              <a:rPr lang="en-US" sz="1800" dirty="0">
                <a:latin typeface="Times New Roman" panose="02020603050405020304" pitchFamily="18" charset="0"/>
                <a:cs typeface="Times New Roman" panose="02020603050405020304" pitchFamily="18" charset="0"/>
              </a:rPr>
              <a:t> was selected as the final model.</a:t>
            </a:r>
          </a:p>
          <a:p>
            <a:pPr algn="just"/>
            <a:r>
              <a:rPr lang="en-US" sz="1800" dirty="0">
                <a:latin typeface="Times New Roman" panose="02020603050405020304" pitchFamily="18" charset="0"/>
                <a:cs typeface="Times New Roman" panose="02020603050405020304" pitchFamily="18" charset="0"/>
              </a:rPr>
              <a:t>It provides </a:t>
            </a:r>
            <a:r>
              <a:rPr lang="en-US" sz="1800" b="1" dirty="0">
                <a:latin typeface="Times New Roman" panose="02020603050405020304" pitchFamily="18" charset="0"/>
                <a:cs typeface="Times New Roman" panose="02020603050405020304" pitchFamily="18" charset="0"/>
              </a:rPr>
              <a:t>high accuracy</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model stability</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better interpretability</a:t>
            </a:r>
            <a:r>
              <a:rPr lang="en-US" sz="1800" dirty="0">
                <a:latin typeface="Times New Roman" panose="02020603050405020304" pitchFamily="18" charset="0"/>
                <a:cs typeface="Times New Roman" panose="02020603050405020304" pitchFamily="18" charset="0"/>
              </a:rPr>
              <a:t> compared to other classifiers.</a:t>
            </a:r>
          </a:p>
          <a:p>
            <a:pPr marL="0" indent="0">
              <a:lnSpc>
                <a:spcPct val="100000"/>
              </a:lnSpc>
              <a:spcBef>
                <a:spcPts val="1400"/>
              </a:spcBef>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6096000" y="1734000"/>
            <a:ext cx="5325989" cy="42915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522" y="1733999"/>
            <a:ext cx="5184658" cy="41605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a:t>
            </a:r>
            <a:r>
              <a:rPr lang="en-US" dirty="0">
                <a:solidFill>
                  <a:srgbClr val="0B49CB"/>
                </a:solidFill>
                <a:latin typeface="Abadi"/>
              </a:rPr>
              <a:t>Matrix Best Model: Logistic Regression</a:t>
            </a:r>
            <a:endParaRPr lang="en-US" dirty="0">
              <a:solidFill>
                <a:srgbClr val="0B49CB"/>
              </a:solidFill>
            </a:endParaRP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1" y="1733999"/>
            <a:ext cx="5325989" cy="421296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Times New Roman" panose="02020603050405020304" pitchFamily="18" charset="0"/>
                <a:cs typeface="Times New Roman" panose="02020603050405020304" pitchFamily="18" charset="0"/>
              </a:rPr>
              <a:t>Confusion Matrix Explanation</a:t>
            </a:r>
          </a:p>
          <a:p>
            <a:r>
              <a:rPr lang="en-US" sz="1800" b="1" dirty="0">
                <a:latin typeface="Times New Roman" panose="02020603050405020304" pitchFamily="18" charset="0"/>
                <a:cs typeface="Times New Roman" panose="02020603050405020304" pitchFamily="18" charset="0"/>
              </a:rPr>
              <a:t>True Positives (TP = 12):</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Launches correctly predicted as </a:t>
            </a:r>
            <a:r>
              <a:rPr lang="en-US" sz="1800" b="1" dirty="0">
                <a:latin typeface="Times New Roman" panose="02020603050405020304" pitchFamily="18" charset="0"/>
                <a:cs typeface="Times New Roman" panose="02020603050405020304" pitchFamily="18" charset="0"/>
              </a:rPr>
              <a:t>successful landings</a:t>
            </a: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True Negatives (TN):</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Launches correctly predicted as </a:t>
            </a:r>
            <a:r>
              <a:rPr lang="en-US" sz="1800" b="1" dirty="0">
                <a:latin typeface="Times New Roman" panose="02020603050405020304" pitchFamily="18" charset="0"/>
                <a:cs typeface="Times New Roman" panose="02020603050405020304" pitchFamily="18" charset="0"/>
              </a:rPr>
              <a:t>unsuccessful landings</a:t>
            </a: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False Positives (FP = 3):</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Predicted as landed but actually did not land</a:t>
            </a:r>
          </a:p>
          <a:p>
            <a:r>
              <a:rPr lang="en-US" sz="1800" b="1" dirty="0">
                <a:latin typeface="Times New Roman" panose="02020603050405020304" pitchFamily="18" charset="0"/>
                <a:cs typeface="Times New Roman" panose="02020603050405020304" pitchFamily="18" charset="0"/>
              </a:rPr>
              <a:t>False Negatives (FN):</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Very few missed successful landings</a:t>
            </a:r>
          </a:p>
          <a:p>
            <a:pPr marL="0" indent="0">
              <a:lnSpc>
                <a:spcPct val="100000"/>
              </a:lnSpc>
              <a:spcBef>
                <a:spcPts val="1400"/>
              </a:spcBef>
              <a:buFont typeface="Arial" panose="020B0604020202020204" pitchFamily="34" charset="0"/>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6027811" y="1733998"/>
            <a:ext cx="5325989" cy="421296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735" y="1733997"/>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gn="just"/>
            <a:r>
              <a:rPr lang="en-US" sz="2400" dirty="0">
                <a:latin typeface="Times New Roman" panose="02020603050405020304" pitchFamily="18" charset="0"/>
                <a:cs typeface="Times New Roman" panose="02020603050405020304" pitchFamily="18" charset="0"/>
              </a:rPr>
              <a:t>Exploratory data analysis revealed strong relationships between launch success and </a:t>
            </a:r>
            <a:r>
              <a:rPr lang="en-US" sz="2400" b="1" dirty="0">
                <a:latin typeface="Times New Roman" panose="02020603050405020304" pitchFamily="18" charset="0"/>
                <a:cs typeface="Times New Roman" panose="02020603050405020304" pitchFamily="18" charset="0"/>
              </a:rPr>
              <a:t>payload mass, orbit type, launch site, and flight experience</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Interactive dashboards enabled </a:t>
            </a:r>
            <a:r>
              <a:rPr lang="en-US" sz="2400" b="1" dirty="0">
                <a:latin typeface="Times New Roman" panose="02020603050405020304" pitchFamily="18" charset="0"/>
                <a:cs typeface="Times New Roman" panose="02020603050405020304" pitchFamily="18" charset="0"/>
              </a:rPr>
              <a:t>dynamic exploration</a:t>
            </a:r>
            <a:r>
              <a:rPr lang="en-US" sz="2400" dirty="0">
                <a:latin typeface="Times New Roman" panose="02020603050405020304" pitchFamily="18" charset="0"/>
                <a:cs typeface="Times New Roman" panose="02020603050405020304" pitchFamily="18" charset="0"/>
              </a:rPr>
              <a:t> of launch outcomes across sites and payload ranges, improving analytical depth.</a:t>
            </a:r>
          </a:p>
          <a:p>
            <a:pPr algn="just"/>
            <a:r>
              <a:rPr lang="en-US" sz="2400" dirty="0">
                <a:latin typeface="Times New Roman" panose="02020603050405020304" pitchFamily="18" charset="0"/>
                <a:cs typeface="Times New Roman" panose="02020603050405020304" pitchFamily="18" charset="0"/>
              </a:rPr>
              <a:t>Predictive modeling demonstrated that </a:t>
            </a:r>
            <a:r>
              <a:rPr lang="en-US" sz="2400" b="1" dirty="0">
                <a:latin typeface="Times New Roman" panose="02020603050405020304" pitchFamily="18" charset="0"/>
                <a:cs typeface="Times New Roman" panose="02020603050405020304" pitchFamily="18" charset="0"/>
              </a:rPr>
              <a:t>classification algorithms can effectively predict first-stage landing success</a:t>
            </a:r>
            <a:r>
              <a:rPr lang="en-US" sz="2400" dirty="0">
                <a:latin typeface="Times New Roman" panose="02020603050405020304" pitchFamily="18" charset="0"/>
                <a:cs typeface="Times New Roman" panose="02020603050405020304" pitchFamily="18" charset="0"/>
              </a:rPr>
              <a:t>.</a:t>
            </a:r>
          </a:p>
          <a:p>
            <a:pPr algn="just"/>
            <a:r>
              <a:rPr lang="en-US" sz="2400" b="1" dirty="0">
                <a:latin typeface="Times New Roman" panose="02020603050405020304" pitchFamily="18" charset="0"/>
                <a:cs typeface="Times New Roman" panose="02020603050405020304" pitchFamily="18" charset="0"/>
              </a:rPr>
              <a:t>Logistic Regression</a:t>
            </a:r>
            <a:r>
              <a:rPr lang="en-US" sz="2400" dirty="0">
                <a:latin typeface="Times New Roman" panose="02020603050405020304" pitchFamily="18" charset="0"/>
                <a:cs typeface="Times New Roman" panose="02020603050405020304" pitchFamily="18" charset="0"/>
              </a:rPr>
              <a:t> achieved the highest and most consistent performance, making it the </a:t>
            </a:r>
            <a:r>
              <a:rPr lang="en-US" sz="2400" b="1" dirty="0">
                <a:latin typeface="Times New Roman" panose="02020603050405020304" pitchFamily="18" charset="0"/>
                <a:cs typeface="Times New Roman" panose="02020603050405020304" pitchFamily="18" charset="0"/>
              </a:rPr>
              <a:t>best predictive model</a:t>
            </a:r>
            <a:r>
              <a:rPr lang="en-US" sz="2400" dirty="0">
                <a:latin typeface="Times New Roman" panose="02020603050405020304" pitchFamily="18" charset="0"/>
                <a:cs typeface="Times New Roman" panose="02020603050405020304" pitchFamily="18" charset="0"/>
              </a:rPr>
              <a:t> for this task.</a:t>
            </a:r>
          </a:p>
          <a:p>
            <a:pPr algn="just">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474512"/>
            <a:ext cx="10515600" cy="4351338"/>
          </a:xfrm>
          <a:prstGeom prst="rect">
            <a:avLst/>
          </a:prstGeom>
        </p:spPr>
        <p:txBody>
          <a:bodyPr>
            <a:normAutofit fontScale="77500" lnSpcReduction="20000"/>
          </a:bodyPr>
          <a:lstStyle/>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Python notebooks for:</a:t>
            </a:r>
          </a:p>
          <a:p>
            <a:pPr lvl="1" algn="just"/>
            <a:r>
              <a:rPr lang="en-US" dirty="0">
                <a:latin typeface="Times New Roman" panose="02020603050405020304" pitchFamily="18" charset="0"/>
                <a:cs typeface="Times New Roman" panose="02020603050405020304" pitchFamily="18" charset="0"/>
              </a:rPr>
              <a:t>Exploratory Data Analysis (Visualization)</a:t>
            </a:r>
          </a:p>
          <a:p>
            <a:pPr lvl="1" algn="just"/>
            <a:r>
              <a:rPr lang="en-US" dirty="0">
                <a:latin typeface="Times New Roman" panose="02020603050405020304" pitchFamily="18" charset="0"/>
                <a:cs typeface="Times New Roman" panose="02020603050405020304" pitchFamily="18" charset="0"/>
              </a:rPr>
              <a:t>SQL-based data analysis</a:t>
            </a:r>
          </a:p>
          <a:p>
            <a:pPr lvl="1" algn="just"/>
            <a:r>
              <a:rPr lang="en-US" dirty="0">
                <a:latin typeface="Times New Roman" panose="02020603050405020304" pitchFamily="18" charset="0"/>
                <a:cs typeface="Times New Roman" panose="02020603050405020304" pitchFamily="18" charset="0"/>
              </a:rPr>
              <a:t>Machine learning classification models</a:t>
            </a:r>
          </a:p>
          <a:p>
            <a:pPr algn="just"/>
            <a:r>
              <a:rPr lang="en-US" dirty="0">
                <a:latin typeface="Times New Roman" panose="02020603050405020304" pitchFamily="18" charset="0"/>
                <a:cs typeface="Times New Roman" panose="02020603050405020304" pitchFamily="18" charset="0"/>
              </a:rPr>
              <a:t>SQL queries for payload aggregation, landing outcome analysis, and temporal filtering</a:t>
            </a:r>
          </a:p>
          <a:p>
            <a:pPr algn="just"/>
            <a:r>
              <a:rPr lang="en-US" dirty="0">
                <a:latin typeface="Times New Roman" panose="02020603050405020304" pitchFamily="18" charset="0"/>
                <a:cs typeface="Times New Roman" panose="02020603050405020304" pitchFamily="18" charset="0"/>
              </a:rPr>
              <a:t>Plotly Dash dashboard source code and interactive outputs</a:t>
            </a:r>
          </a:p>
          <a:p>
            <a:pPr algn="just"/>
            <a:r>
              <a:rPr lang="en-US" dirty="0">
                <a:latin typeface="Times New Roman" panose="02020603050405020304" pitchFamily="18" charset="0"/>
                <a:cs typeface="Times New Roman" panose="02020603050405020304" pitchFamily="18" charset="0"/>
              </a:rPr>
              <a:t>Supporting charts, confusion matrices, and model evaluation results</a:t>
            </a:r>
          </a:p>
          <a:p>
            <a:pPr algn="just"/>
            <a:r>
              <a:rPr lang="en-US" dirty="0">
                <a:latin typeface="Times New Roman" panose="02020603050405020304" pitchFamily="18" charset="0"/>
                <a:cs typeface="Times New Roman" panose="02020603050405020304" pitchFamily="18" charset="0"/>
              </a:rPr>
              <a:t>SpaceX launch dataset and processed data files</a:t>
            </a:r>
          </a:p>
          <a:p>
            <a:pPr algn="just"/>
            <a:r>
              <a:rPr lang="en-US" i="1" dirty="0">
                <a:latin typeface="Times New Roman" panose="02020603050405020304" pitchFamily="18" charset="0"/>
                <a:cs typeface="Times New Roman" panose="02020603050405020304" pitchFamily="18" charset="0"/>
              </a:rPr>
              <a:t>All supplementary materials are available in the project GitHub repository for reference </a:t>
            </a:r>
            <a:endParaRPr lang="en-US" i="1" dirty="0" smtClean="0">
              <a:latin typeface="Times New Roman" panose="02020603050405020304" pitchFamily="18" charset="0"/>
              <a:cs typeface="Times New Roman" panose="02020603050405020304" pitchFamily="18" charset="0"/>
            </a:endParaRPr>
          </a:p>
          <a:p>
            <a:pPr marL="0" indent="0" algn="just">
              <a:buNone/>
            </a:pPr>
            <a:r>
              <a:rPr lang="en-US" i="1" dirty="0" smtClean="0">
                <a:latin typeface="Times New Roman" panose="02020603050405020304" pitchFamily="18" charset="0"/>
                <a:cs typeface="Times New Roman" panose="02020603050405020304" pitchFamily="18" charset="0"/>
                <a:hlinkClick r:id="rId4"/>
              </a:rPr>
              <a:t>https://github.com/MuhammadAdeel-DataScientist/IBM-Applied-Data-Science-Capstone</a:t>
            </a:r>
            <a:endParaRPr lang="en-US" i="1" dirty="0" smtClean="0">
              <a:latin typeface="Times New Roman" panose="02020603050405020304" pitchFamily="18" charset="0"/>
              <a:cs typeface="Times New Roman" panose="02020603050405020304" pitchFamily="18" charset="0"/>
            </a:endParaRPr>
          </a:p>
          <a:p>
            <a:pPr marL="0" indent="0" algn="just">
              <a:buNone/>
            </a:pPr>
            <a:endParaRPr lang="en-US" i="1" dirty="0" smtClean="0">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12" name="Rectangle 11"/>
          <p:cNvSpPr/>
          <p:nvPr/>
        </p:nvSpPr>
        <p:spPr>
          <a:xfrm>
            <a:off x="770011" y="1375341"/>
            <a:ext cx="10515600" cy="4593565"/>
          </a:xfrm>
          <a:prstGeom prst="rect">
            <a:avLst/>
          </a:prstGeom>
        </p:spPr>
        <p:txBody>
          <a:bodyPr wrap="square">
            <a:spAutoFit/>
          </a:bodyPr>
          <a:lstStyle/>
          <a:p>
            <a:pPr algn="just">
              <a:lnSpc>
                <a:spcPct val="107000"/>
              </a:lnSpc>
              <a:spcAft>
                <a:spcPts val="800"/>
              </a:spcAft>
            </a:pPr>
            <a:r>
              <a:rPr lang="en-US" sz="2000" b="1" dirty="0">
                <a:solidFill>
                  <a:srgbClr val="0B49CB"/>
                </a:solidFill>
                <a:latin typeface="Abadi"/>
              </a:rPr>
              <a:t>Executive </a:t>
            </a:r>
            <a:r>
              <a:rPr lang="en-US" sz="2000" b="1" dirty="0" smtClean="0">
                <a:solidFill>
                  <a:srgbClr val="0B49CB"/>
                </a:solidFill>
                <a:latin typeface="Abadi"/>
              </a:rPr>
              <a:t>Summary</a:t>
            </a:r>
            <a:endParaRPr lang="en-US" sz="2000" b="1"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Data </a:t>
            </a:r>
            <a:r>
              <a:rPr lang="en-US" b="1" dirty="0">
                <a:latin typeface="Times New Roman" panose="02020603050405020304" pitchFamily="18" charset="0"/>
                <a:ea typeface="Calibri" panose="020F0502020204030204" pitchFamily="34" charset="0"/>
                <a:cs typeface="Times New Roman" panose="02020603050405020304" pitchFamily="18" charset="0"/>
              </a:rPr>
              <a:t>Collection: </a:t>
            </a:r>
            <a:r>
              <a:rPr lang="en-US" dirty="0">
                <a:latin typeface="Times New Roman" panose="02020603050405020304" pitchFamily="18" charset="0"/>
                <a:ea typeface="Calibri" panose="020F0502020204030204" pitchFamily="34" charset="0"/>
                <a:cs typeface="Times New Roman" panose="02020603050405020304" pitchFamily="18" charset="0"/>
              </a:rPr>
              <a:t>Launch data was gathered from </a:t>
            </a:r>
            <a:r>
              <a:rPr lang="en-US" b="1" dirty="0">
                <a:latin typeface="Times New Roman" panose="02020603050405020304" pitchFamily="18" charset="0"/>
                <a:ea typeface="Calibri" panose="020F0502020204030204" pitchFamily="34" charset="0"/>
                <a:cs typeface="Times New Roman" panose="02020603050405020304" pitchFamily="18" charset="0"/>
              </a:rPr>
              <a:t>the SpaceX REST </a:t>
            </a:r>
            <a:r>
              <a:rPr lang="en-US" dirty="0">
                <a:latin typeface="Times New Roman" panose="02020603050405020304" pitchFamily="18" charset="0"/>
                <a:ea typeface="Calibri" panose="020F0502020204030204" pitchFamily="34" charset="0"/>
                <a:cs typeface="Times New Roman" panose="02020603050405020304" pitchFamily="18" charset="0"/>
              </a:rPr>
              <a:t>API and supplemented using </a:t>
            </a:r>
            <a:r>
              <a:rPr lang="en-US" b="1" dirty="0">
                <a:latin typeface="Times New Roman" panose="02020603050405020304" pitchFamily="18" charset="0"/>
                <a:ea typeface="Calibri" panose="020F0502020204030204" pitchFamily="34" charset="0"/>
                <a:cs typeface="Times New Roman" panose="02020603050405020304" pitchFamily="18" charset="0"/>
              </a:rPr>
              <a:t>web scraping </a:t>
            </a:r>
            <a:r>
              <a:rPr lang="en-US" dirty="0">
                <a:latin typeface="Times New Roman" panose="02020603050405020304" pitchFamily="18" charset="0"/>
                <a:ea typeface="Calibri" panose="020F0502020204030204" pitchFamily="34" charset="0"/>
                <a:cs typeface="Times New Roman" panose="02020603050405020304" pitchFamily="18" charset="0"/>
              </a:rPr>
              <a:t>techniques to obtain detailed mission, payload, and booster information</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Data Wrangling &amp; Processing: </a:t>
            </a:r>
            <a:r>
              <a:rPr lang="en-US" dirty="0">
                <a:latin typeface="Times New Roman" panose="02020603050405020304" pitchFamily="18" charset="0"/>
                <a:ea typeface="Calibri" panose="020F0502020204030204" pitchFamily="34" charset="0"/>
                <a:cs typeface="Times New Roman" panose="02020603050405020304" pitchFamily="18" charset="0"/>
              </a:rPr>
              <a:t>Raw data was cleaned, filtered, and transformed by handling missing values, standardizing formats, and creating relevant features required for analysis and modeling</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Exploratory Data Analysis (EDA): </a:t>
            </a:r>
            <a:r>
              <a:rPr lang="en-US" dirty="0">
                <a:latin typeface="Times New Roman" panose="02020603050405020304" pitchFamily="18" charset="0"/>
                <a:ea typeface="Calibri" panose="020F0502020204030204" pitchFamily="34" charset="0"/>
                <a:cs typeface="Times New Roman" panose="02020603050405020304" pitchFamily="18" charset="0"/>
              </a:rPr>
              <a:t>Both </a:t>
            </a:r>
            <a:r>
              <a:rPr lang="en-US" b="1" dirty="0">
                <a:latin typeface="Times New Roman" panose="02020603050405020304" pitchFamily="18" charset="0"/>
                <a:ea typeface="Calibri" panose="020F0502020204030204" pitchFamily="34" charset="0"/>
                <a:cs typeface="Times New Roman" panose="02020603050405020304" pitchFamily="18" charset="0"/>
              </a:rPr>
              <a:t>SQL queries </a:t>
            </a:r>
            <a:r>
              <a:rPr lang="en-US" dirty="0">
                <a:latin typeface="Times New Roman" panose="02020603050405020304" pitchFamily="18" charset="0"/>
                <a:ea typeface="Calibri" panose="020F0502020204030204" pitchFamily="34" charset="0"/>
                <a:cs typeface="Times New Roman" panose="02020603050405020304" pitchFamily="18" charset="0"/>
              </a:rPr>
              <a:t>and </a:t>
            </a:r>
            <a:r>
              <a:rPr lang="en-US" b="1" dirty="0">
                <a:latin typeface="Times New Roman" panose="02020603050405020304" pitchFamily="18" charset="0"/>
                <a:ea typeface="Calibri" panose="020F0502020204030204" pitchFamily="34" charset="0"/>
                <a:cs typeface="Times New Roman" panose="02020603050405020304" pitchFamily="18" charset="0"/>
              </a:rPr>
              <a:t>visualizations</a:t>
            </a:r>
            <a:r>
              <a:rPr lang="en-US" dirty="0">
                <a:latin typeface="Times New Roman" panose="02020603050405020304" pitchFamily="18" charset="0"/>
                <a:ea typeface="Calibri" panose="020F0502020204030204" pitchFamily="34" charset="0"/>
                <a:cs typeface="Times New Roman" panose="02020603050405020304" pitchFamily="18" charset="0"/>
              </a:rPr>
              <a:t> were used to explore relationships between launch success and key variables such as </a:t>
            </a:r>
            <a:r>
              <a:rPr lang="en-US" b="1" dirty="0">
                <a:latin typeface="Times New Roman" panose="02020603050405020304" pitchFamily="18" charset="0"/>
                <a:ea typeface="Calibri" panose="020F0502020204030204" pitchFamily="34" charset="0"/>
                <a:cs typeface="Times New Roman" panose="02020603050405020304" pitchFamily="18" charset="0"/>
              </a:rPr>
              <a:t>launch site, payload mass, and booster version.</a:t>
            </a:r>
          </a:p>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Interactive Visual Analytics: </a:t>
            </a:r>
            <a:r>
              <a:rPr lang="en-US" dirty="0">
                <a:latin typeface="Times New Roman" panose="02020603050405020304" pitchFamily="18" charset="0"/>
                <a:ea typeface="Calibri" panose="020F0502020204030204" pitchFamily="34" charset="0"/>
                <a:cs typeface="Times New Roman" panose="02020603050405020304" pitchFamily="18" charset="0"/>
              </a:rPr>
              <a:t>Folium was used to analyze geographical patterns of launch sites, while Plotly Dash enabled interactive exploration of success rates across payload ranges and sites</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Predictive Modeling: </a:t>
            </a:r>
            <a:r>
              <a:rPr lang="en-US" dirty="0">
                <a:latin typeface="Times New Roman" panose="02020603050405020304" pitchFamily="18" charset="0"/>
                <a:ea typeface="Calibri" panose="020F0502020204030204" pitchFamily="34" charset="0"/>
                <a:cs typeface="Times New Roman" panose="02020603050405020304" pitchFamily="18" charset="0"/>
              </a:rPr>
              <a:t>Several </a:t>
            </a:r>
            <a:r>
              <a:rPr lang="en-US" b="1" dirty="0">
                <a:latin typeface="Times New Roman" panose="02020603050405020304" pitchFamily="18" charset="0"/>
                <a:ea typeface="Calibri" panose="020F0502020204030204" pitchFamily="34" charset="0"/>
                <a:cs typeface="Times New Roman" panose="02020603050405020304" pitchFamily="18" charset="0"/>
              </a:rPr>
              <a:t>classification models </a:t>
            </a:r>
            <a:r>
              <a:rPr lang="en-US" dirty="0">
                <a:latin typeface="Times New Roman" panose="02020603050405020304" pitchFamily="18" charset="0"/>
                <a:ea typeface="Calibri" panose="020F0502020204030204" pitchFamily="34" charset="0"/>
                <a:cs typeface="Times New Roman" panose="02020603050405020304" pitchFamily="18" charset="0"/>
              </a:rPr>
              <a:t>were built to predict launch success, and model performance was improved through </a:t>
            </a:r>
            <a:r>
              <a:rPr lang="en-US" b="1" dirty="0">
                <a:latin typeface="Times New Roman" panose="02020603050405020304" pitchFamily="18" charset="0"/>
                <a:ea typeface="Calibri" panose="020F0502020204030204" pitchFamily="34" charset="0"/>
                <a:cs typeface="Times New Roman" panose="02020603050405020304" pitchFamily="18" charset="0"/>
              </a:rPr>
              <a:t>hyper parameter tuning and cross-validation.</a:t>
            </a:r>
          </a:p>
          <a:p>
            <a:pPr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Model Evaluation: </a:t>
            </a:r>
            <a:r>
              <a:rPr lang="en-US" dirty="0">
                <a:latin typeface="Times New Roman" panose="02020603050405020304" pitchFamily="18" charset="0"/>
                <a:ea typeface="Calibri" panose="020F0502020204030204" pitchFamily="34" charset="0"/>
                <a:cs typeface="Times New Roman" panose="02020603050405020304" pitchFamily="18" charset="0"/>
              </a:rPr>
              <a:t>Models were evaluated using metrics such as </a:t>
            </a:r>
            <a:r>
              <a:rPr lang="en-US" b="1" dirty="0">
                <a:latin typeface="Times New Roman" panose="02020603050405020304" pitchFamily="18" charset="0"/>
                <a:ea typeface="Calibri" panose="020F0502020204030204" pitchFamily="34" charset="0"/>
                <a:cs typeface="Times New Roman" panose="02020603050405020304" pitchFamily="18" charset="0"/>
              </a:rPr>
              <a:t>accuracy and confusion matrices</a:t>
            </a:r>
            <a:r>
              <a:rPr lang="en-US" dirty="0">
                <a:latin typeface="Times New Roman" panose="02020603050405020304" pitchFamily="18" charset="0"/>
                <a:ea typeface="Calibri" panose="020F0502020204030204" pitchFamily="34" charset="0"/>
                <a:cs typeface="Times New Roman" panose="02020603050405020304" pitchFamily="18" charset="0"/>
              </a:rPr>
              <a:t>, ensuring reliable comparison and selection of the best-performing approach.</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r>
              <a:rPr lang="en-US" sz="2000" dirty="0">
                <a:latin typeface="Times New Roman" panose="02020603050405020304" pitchFamily="18" charset="0"/>
                <a:cs typeface="Times New Roman" panose="02020603050405020304" pitchFamily="18" charset="0"/>
              </a:rPr>
              <a:t>Multiple data sources were used to build a </a:t>
            </a:r>
            <a:r>
              <a:rPr lang="en-US" sz="2000" b="1" dirty="0">
                <a:latin typeface="Times New Roman" panose="02020603050405020304" pitchFamily="18" charset="0"/>
                <a:cs typeface="Times New Roman" panose="02020603050405020304" pitchFamily="18" charset="0"/>
              </a:rPr>
              <a:t>comprehensive and reliable dataset</a:t>
            </a:r>
            <a:r>
              <a:rPr lang="en-US" sz="2000" dirty="0">
                <a:latin typeface="Times New Roman" panose="02020603050405020304" pitchFamily="18" charset="0"/>
                <a:cs typeface="Times New Roman" panose="02020603050405020304" pitchFamily="18" charset="0"/>
              </a:rPr>
              <a:t> for Falcon 9 launch analysis.</a:t>
            </a:r>
          </a:p>
          <a:p>
            <a:pPr algn="just"/>
            <a:r>
              <a:rPr lang="en-US" sz="2000" b="1" dirty="0">
                <a:latin typeface="Times New Roman" panose="02020603050405020304" pitchFamily="18" charset="0"/>
                <a:cs typeface="Times New Roman" panose="02020603050405020304" pitchFamily="18" charset="0"/>
              </a:rPr>
              <a:t>Primary launch data</a:t>
            </a:r>
            <a:r>
              <a:rPr lang="en-US" sz="2000" dirty="0">
                <a:latin typeface="Times New Roman" panose="02020603050405020304" pitchFamily="18" charset="0"/>
                <a:cs typeface="Times New Roman" panose="02020603050405020304" pitchFamily="18" charset="0"/>
              </a:rPr>
              <a:t> was collected using the </a:t>
            </a:r>
            <a:r>
              <a:rPr lang="en-US" sz="2000" b="1" dirty="0">
                <a:latin typeface="Times New Roman" panose="02020603050405020304" pitchFamily="18" charset="0"/>
                <a:cs typeface="Times New Roman" panose="02020603050405020304" pitchFamily="18" charset="0"/>
              </a:rPr>
              <a:t>SpaceX REST API</a:t>
            </a:r>
            <a:r>
              <a:rPr lang="en-US" sz="2000" dirty="0">
                <a:latin typeface="Times New Roman" panose="02020603050405020304" pitchFamily="18" charset="0"/>
                <a:cs typeface="Times New Roman" panose="02020603050405020304" pitchFamily="18" charset="0"/>
              </a:rPr>
              <a:t>, providing structured information on launches, rockets, payloads, and outcomes.</a:t>
            </a:r>
          </a:p>
          <a:p>
            <a:pPr algn="just"/>
            <a:r>
              <a:rPr lang="en-US" sz="2000" b="1" dirty="0">
                <a:latin typeface="Times New Roman" panose="02020603050405020304" pitchFamily="18" charset="0"/>
                <a:cs typeface="Times New Roman" panose="02020603050405020304" pitchFamily="18" charset="0"/>
              </a:rPr>
              <a:t>Supplementary data</a:t>
            </a:r>
            <a:r>
              <a:rPr lang="en-US" sz="2000" dirty="0">
                <a:latin typeface="Times New Roman" panose="02020603050405020304" pitchFamily="18" charset="0"/>
                <a:cs typeface="Times New Roman" panose="02020603050405020304" pitchFamily="18" charset="0"/>
              </a:rPr>
              <a:t> was obtained through </a:t>
            </a:r>
            <a:r>
              <a:rPr lang="en-US" sz="2000" b="1" dirty="0">
                <a:latin typeface="Times New Roman" panose="02020603050405020304" pitchFamily="18" charset="0"/>
                <a:cs typeface="Times New Roman" panose="02020603050405020304" pitchFamily="18" charset="0"/>
              </a:rPr>
              <a:t>web scraping</a:t>
            </a:r>
            <a:r>
              <a:rPr lang="en-US" sz="2000" dirty="0">
                <a:latin typeface="Times New Roman" panose="02020603050405020304" pitchFamily="18" charset="0"/>
                <a:cs typeface="Times New Roman" panose="02020603050405020304" pitchFamily="18" charset="0"/>
              </a:rPr>
              <a:t> to capture additional details not directly available via the API, such as payload specifications and booster attributes.</a:t>
            </a:r>
          </a:p>
          <a:p>
            <a:pPr algn="just"/>
            <a:r>
              <a:rPr lang="en-US" sz="2000" dirty="0">
                <a:latin typeface="Times New Roman" panose="02020603050405020304" pitchFamily="18" charset="0"/>
                <a:cs typeface="Times New Roman" panose="02020603050405020304" pitchFamily="18" charset="0"/>
              </a:rPr>
              <a:t>Data from different sources was </a:t>
            </a:r>
            <a:r>
              <a:rPr lang="en-US" sz="2000" b="1" dirty="0">
                <a:latin typeface="Times New Roman" panose="02020603050405020304" pitchFamily="18" charset="0"/>
                <a:cs typeface="Times New Roman" panose="02020603050405020304" pitchFamily="18" charset="0"/>
              </a:rPr>
              <a:t>integrated and standardized</a:t>
            </a:r>
            <a:r>
              <a:rPr lang="en-US" sz="2000" dirty="0">
                <a:latin typeface="Times New Roman" panose="02020603050405020304" pitchFamily="18" charset="0"/>
                <a:cs typeface="Times New Roman" panose="02020603050405020304" pitchFamily="18" charset="0"/>
              </a:rPr>
              <a:t> to ensure consistency across variables and records.</a:t>
            </a:r>
          </a:p>
          <a:p>
            <a:pPr algn="just"/>
            <a:r>
              <a:rPr lang="en-US" sz="2000" dirty="0">
                <a:latin typeface="Times New Roman" panose="02020603050405020304" pitchFamily="18" charset="0"/>
                <a:cs typeface="Times New Roman" panose="02020603050405020304" pitchFamily="18" charset="0"/>
              </a:rPr>
              <a:t>The overall data collection workflow is summarized in the </a:t>
            </a:r>
            <a:r>
              <a:rPr lang="en-US" sz="2000" b="1" dirty="0">
                <a:latin typeface="Times New Roman" panose="02020603050405020304" pitchFamily="18" charset="0"/>
                <a:cs typeface="Times New Roman" panose="02020603050405020304" pitchFamily="18" charset="0"/>
              </a:rPr>
              <a:t>flowchart presented on the next slide</a:t>
            </a:r>
            <a:r>
              <a:rPr lang="en-US" sz="2000" dirty="0">
                <a:latin typeface="Times New Roman" panose="02020603050405020304" pitchFamily="18" charset="0"/>
                <a:cs typeface="Times New Roman" panose="02020603050405020304" pitchFamily="18" charset="0"/>
              </a:rPr>
              <a:t>, illustrating the step-by-step process from </a:t>
            </a:r>
            <a:r>
              <a:rPr lang="en-US" sz="2000" b="1" dirty="0">
                <a:latin typeface="Times New Roman" panose="02020603050405020304" pitchFamily="18" charset="0"/>
                <a:cs typeface="Times New Roman" panose="02020603050405020304" pitchFamily="18" charset="0"/>
              </a:rPr>
              <a:t>raw data extraction to structured datasets</a:t>
            </a:r>
            <a:r>
              <a:rPr lang="en-US" sz="2000" dirty="0">
                <a:latin typeface="Times New Roman" panose="02020603050405020304" pitchFamily="18" charset="0"/>
                <a:cs typeface="Times New Roman" panose="02020603050405020304" pitchFamily="18" charset="0"/>
              </a:rPr>
              <a:t>.</a:t>
            </a: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pic>
        <p:nvPicPr>
          <p:cNvPr id="7" name="Content Placeholder 6"/>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7238471" y="1792288"/>
            <a:ext cx="3195314" cy="4206875"/>
          </a:xfrm>
          <a:prstGeom prst="rect">
            <a:avLst/>
          </a:prstGeom>
          <a:ln>
            <a:solidFill>
              <a:srgbClr val="0B49CB"/>
            </a:solidFill>
            <a:prstDash val="dash"/>
          </a:ln>
        </p:spPr>
      </p:pic>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32500" lnSpcReduction="20000"/>
          </a:bodyPr>
          <a:lstStyle/>
          <a:p>
            <a:pPr algn="just">
              <a:lnSpc>
                <a:spcPct val="100000"/>
              </a:lnSpc>
              <a:spcBef>
                <a:spcPts val="1400"/>
              </a:spcBef>
            </a:pPr>
            <a:r>
              <a:rPr lang="en-US" sz="4300" dirty="0">
                <a:latin typeface="Times New Roman" panose="02020603050405020304" pitchFamily="18" charset="0"/>
                <a:cs typeface="Times New Roman" panose="02020603050405020304" pitchFamily="18" charset="0"/>
              </a:rPr>
              <a:t>Launch data was collected using </a:t>
            </a:r>
            <a:r>
              <a:rPr lang="en-US" sz="4300" b="1" dirty="0">
                <a:latin typeface="Times New Roman" panose="02020603050405020304" pitchFamily="18" charset="0"/>
                <a:cs typeface="Times New Roman" panose="02020603050405020304" pitchFamily="18" charset="0"/>
              </a:rPr>
              <a:t>SpaceX REST API calls</a:t>
            </a:r>
            <a:r>
              <a:rPr lang="en-US" sz="4300" dirty="0">
                <a:latin typeface="Times New Roman" panose="02020603050405020304" pitchFamily="18" charset="0"/>
                <a:cs typeface="Times New Roman" panose="02020603050405020304" pitchFamily="18" charset="0"/>
              </a:rPr>
              <a:t>, enabling direct access to </a:t>
            </a:r>
            <a:r>
              <a:rPr lang="en-US" sz="4300" b="1" dirty="0">
                <a:latin typeface="Times New Roman" panose="02020603050405020304" pitchFamily="18" charset="0"/>
                <a:cs typeface="Times New Roman" panose="02020603050405020304" pitchFamily="18" charset="0"/>
              </a:rPr>
              <a:t>structured and reliable mission data</a:t>
            </a:r>
            <a:r>
              <a:rPr lang="en-US" sz="4300" dirty="0" smtClean="0">
                <a:latin typeface="Times New Roman" panose="02020603050405020304" pitchFamily="18" charset="0"/>
                <a:cs typeface="Times New Roman" panose="02020603050405020304" pitchFamily="18" charset="0"/>
              </a:rPr>
              <a:t>.</a:t>
            </a:r>
          </a:p>
          <a:p>
            <a:pPr algn="just"/>
            <a:r>
              <a:rPr lang="en-US" sz="4300" dirty="0">
                <a:latin typeface="Times New Roman" panose="02020603050405020304" pitchFamily="18" charset="0"/>
                <a:cs typeface="Times New Roman" panose="02020603050405020304" pitchFamily="18" charset="0"/>
              </a:rPr>
              <a:t>API endpoints were used to retrieve information related to:</a:t>
            </a:r>
          </a:p>
          <a:p>
            <a:pPr lvl="1" algn="just"/>
            <a:r>
              <a:rPr lang="en-US" sz="3900" b="1" dirty="0">
                <a:latin typeface="Times New Roman" panose="02020603050405020304" pitchFamily="18" charset="0"/>
                <a:cs typeface="Times New Roman" panose="02020603050405020304" pitchFamily="18" charset="0"/>
              </a:rPr>
              <a:t>Launch outcomes</a:t>
            </a:r>
            <a:endParaRPr lang="en-US" sz="3900" dirty="0">
              <a:latin typeface="Times New Roman" panose="02020603050405020304" pitchFamily="18" charset="0"/>
              <a:cs typeface="Times New Roman" panose="02020603050405020304" pitchFamily="18" charset="0"/>
            </a:endParaRPr>
          </a:p>
          <a:p>
            <a:pPr lvl="1" algn="just"/>
            <a:r>
              <a:rPr lang="en-US" sz="3900" b="1" dirty="0">
                <a:latin typeface="Times New Roman" panose="02020603050405020304" pitchFamily="18" charset="0"/>
                <a:cs typeface="Times New Roman" panose="02020603050405020304" pitchFamily="18" charset="0"/>
              </a:rPr>
              <a:t>Rocket and booster details</a:t>
            </a:r>
            <a:endParaRPr lang="en-US" sz="3900" dirty="0">
              <a:latin typeface="Times New Roman" panose="02020603050405020304" pitchFamily="18" charset="0"/>
              <a:cs typeface="Times New Roman" panose="02020603050405020304" pitchFamily="18" charset="0"/>
            </a:endParaRPr>
          </a:p>
          <a:p>
            <a:pPr lvl="1" algn="just"/>
            <a:r>
              <a:rPr lang="en-US" sz="3900" b="1" dirty="0">
                <a:latin typeface="Times New Roman" panose="02020603050405020304" pitchFamily="18" charset="0"/>
                <a:cs typeface="Times New Roman" panose="02020603050405020304" pitchFamily="18" charset="0"/>
              </a:rPr>
              <a:t>Payload mass and orbit types</a:t>
            </a:r>
            <a:endParaRPr lang="en-US" sz="3900" dirty="0">
              <a:latin typeface="Times New Roman" panose="02020603050405020304" pitchFamily="18" charset="0"/>
              <a:cs typeface="Times New Roman" panose="02020603050405020304" pitchFamily="18" charset="0"/>
            </a:endParaRPr>
          </a:p>
          <a:p>
            <a:pPr lvl="1" algn="just"/>
            <a:r>
              <a:rPr lang="en-US" sz="3900" b="1" dirty="0">
                <a:latin typeface="Times New Roman" panose="02020603050405020304" pitchFamily="18" charset="0"/>
                <a:cs typeface="Times New Roman" panose="02020603050405020304" pitchFamily="18" charset="0"/>
              </a:rPr>
              <a:t>Launch site </a:t>
            </a:r>
            <a:r>
              <a:rPr lang="en-US" sz="3900" b="1" dirty="0" smtClean="0">
                <a:latin typeface="Times New Roman" panose="02020603050405020304" pitchFamily="18" charset="0"/>
                <a:cs typeface="Times New Roman" panose="02020603050405020304" pitchFamily="18" charset="0"/>
              </a:rPr>
              <a:t>locations</a:t>
            </a:r>
          </a:p>
          <a:p>
            <a:pPr algn="just"/>
            <a:r>
              <a:rPr lang="en-US" sz="4300" dirty="0">
                <a:latin typeface="Times New Roman" panose="02020603050405020304" pitchFamily="18" charset="0"/>
                <a:cs typeface="Times New Roman" panose="02020603050405020304" pitchFamily="18" charset="0"/>
              </a:rPr>
              <a:t>JSON responses from the API were parsed and converted into </a:t>
            </a:r>
            <a:r>
              <a:rPr lang="en-US" sz="4300" b="1" dirty="0">
                <a:latin typeface="Times New Roman" panose="02020603050405020304" pitchFamily="18" charset="0"/>
                <a:cs typeface="Times New Roman" panose="02020603050405020304" pitchFamily="18" charset="0"/>
              </a:rPr>
              <a:t>pandas </a:t>
            </a:r>
            <a:r>
              <a:rPr lang="en-US" sz="4300" b="1" dirty="0" smtClean="0">
                <a:latin typeface="Times New Roman" panose="02020603050405020304" pitchFamily="18" charset="0"/>
                <a:cs typeface="Times New Roman" panose="02020603050405020304" pitchFamily="18" charset="0"/>
              </a:rPr>
              <a:t>Data Frames</a:t>
            </a:r>
            <a:r>
              <a:rPr lang="en-US" sz="4300" dirty="0" smtClean="0">
                <a:latin typeface="Times New Roman" panose="02020603050405020304" pitchFamily="18" charset="0"/>
                <a:cs typeface="Times New Roman" panose="02020603050405020304" pitchFamily="18" charset="0"/>
              </a:rPr>
              <a:t> </a:t>
            </a:r>
            <a:r>
              <a:rPr lang="en-US" sz="4300" dirty="0">
                <a:latin typeface="Times New Roman" panose="02020603050405020304" pitchFamily="18" charset="0"/>
                <a:cs typeface="Times New Roman" panose="02020603050405020304" pitchFamily="18" charset="0"/>
              </a:rPr>
              <a:t>for further processing and analysis.</a:t>
            </a:r>
          </a:p>
          <a:p>
            <a:pPr algn="just"/>
            <a:r>
              <a:rPr lang="en-US" sz="4300" dirty="0">
                <a:latin typeface="Times New Roman" panose="02020603050405020304" pitchFamily="18" charset="0"/>
                <a:cs typeface="Times New Roman" panose="02020603050405020304" pitchFamily="18" charset="0"/>
              </a:rPr>
              <a:t>The collected data formed the </a:t>
            </a:r>
            <a:r>
              <a:rPr lang="en-US" sz="4300" b="1" dirty="0">
                <a:latin typeface="Times New Roman" panose="02020603050405020304" pitchFamily="18" charset="0"/>
                <a:cs typeface="Times New Roman" panose="02020603050405020304" pitchFamily="18" charset="0"/>
              </a:rPr>
              <a:t>core dataset</a:t>
            </a:r>
            <a:r>
              <a:rPr lang="en-US" sz="4300" dirty="0">
                <a:latin typeface="Times New Roman" panose="02020603050405020304" pitchFamily="18" charset="0"/>
                <a:cs typeface="Times New Roman" panose="02020603050405020304" pitchFamily="18" charset="0"/>
              </a:rPr>
              <a:t> used across EDA, visualization, and predictive modeling stages</a:t>
            </a:r>
            <a:r>
              <a:rPr lang="en-US" sz="4300" dirty="0" smtClean="0">
                <a:latin typeface="Times New Roman" panose="02020603050405020304" pitchFamily="18" charset="0"/>
                <a:cs typeface="Times New Roman" panose="02020603050405020304" pitchFamily="18" charset="0"/>
              </a:rPr>
              <a:t>.</a:t>
            </a:r>
            <a:endParaRPr lang="en-US" sz="4300" dirty="0">
              <a:solidFill>
                <a:schemeClr val="accent3">
                  <a:lumMod val="25000"/>
                </a:schemeClr>
              </a:solidFill>
              <a:latin typeface="Times New Roman" panose="02020603050405020304" pitchFamily="18" charset="0"/>
              <a:cs typeface="Times New Roman" panose="02020603050405020304" pitchFamily="18" charset="0"/>
            </a:endParaRPr>
          </a:p>
          <a:p>
            <a:pPr algn="just">
              <a:lnSpc>
                <a:spcPct val="100000"/>
              </a:lnSpc>
              <a:spcBef>
                <a:spcPts val="1400"/>
              </a:spcBef>
            </a:pPr>
            <a:r>
              <a:rPr lang="en-US" sz="4300" dirty="0">
                <a:latin typeface="Times New Roman" panose="02020603050405020304" pitchFamily="18" charset="0"/>
                <a:cs typeface="Times New Roman" panose="02020603050405020304" pitchFamily="18" charset="0"/>
              </a:rPr>
              <a:t>GitHub Notebook (SpaceX API Data Collection</a:t>
            </a:r>
            <a:r>
              <a:rPr lang="en-US" sz="4300" dirty="0" smtClean="0">
                <a:latin typeface="Times New Roman" panose="02020603050405020304" pitchFamily="18" charset="0"/>
                <a:cs typeface="Times New Roman" panose="02020603050405020304" pitchFamily="18" charset="0"/>
              </a:rPr>
              <a:t>):</a:t>
            </a:r>
          </a:p>
          <a:p>
            <a:pPr marL="0" indent="0" algn="just">
              <a:lnSpc>
                <a:spcPct val="100000"/>
              </a:lnSpc>
              <a:spcBef>
                <a:spcPts val="1400"/>
              </a:spcBef>
              <a:buNone/>
            </a:pPr>
            <a:r>
              <a:rPr lang="en-US" sz="4300" dirty="0" smtClean="0">
                <a:latin typeface="Times New Roman" panose="02020603050405020304" pitchFamily="18" charset="0"/>
                <a:cs typeface="Times New Roman" panose="02020603050405020304" pitchFamily="18" charset="0"/>
                <a:hlinkClick r:id="rId5"/>
              </a:rPr>
              <a:t>https://github.com/MuhammadAdeel-DataScientist/IBM-Applied-Data-Science-Capstone/blob/main/01-spacex-data-collection-api.ipynb</a:t>
            </a:r>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mtClean="0">
                <a:solidFill>
                  <a:srgbClr val="0B49CB"/>
                </a:solidFill>
                <a:latin typeface="Abadi"/>
              </a:rPr>
              <a:t>Data Collection – SpaceX API</a:t>
            </a:r>
            <a:endParaRPr lang="en-US" dirty="0">
              <a:solidFill>
                <a:srgbClr val="0B49CB"/>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4284856" cy="4233285"/>
          </a:xfrm>
          <a:prstGeom prst="rect">
            <a:avLst/>
          </a:prstGeom>
        </p:spPr>
        <p:txBody>
          <a:bodyPr lIns="91440" tIns="45720" rIns="91440" bIns="45720" anchor="t">
            <a:noAutofit/>
          </a:bodyPr>
          <a:lstStyle/>
          <a:p>
            <a:pPr algn="just">
              <a:lnSpc>
                <a:spcPct val="100000"/>
              </a:lnSpc>
              <a:spcBef>
                <a:spcPts val="600"/>
              </a:spcBef>
            </a:pPr>
            <a:r>
              <a:rPr lang="en-US" sz="1400" dirty="0">
                <a:latin typeface="Times New Roman" panose="02020603050405020304" pitchFamily="18" charset="0"/>
                <a:cs typeface="Times New Roman" panose="02020603050405020304" pitchFamily="18" charset="0"/>
              </a:rPr>
              <a:t>Web scraping was used to </a:t>
            </a:r>
            <a:r>
              <a:rPr lang="en-US" sz="1400" b="1" dirty="0">
                <a:latin typeface="Times New Roman" panose="02020603050405020304" pitchFamily="18" charset="0"/>
                <a:cs typeface="Times New Roman" panose="02020603050405020304" pitchFamily="18" charset="0"/>
              </a:rPr>
              <a:t>supplement API data</a:t>
            </a:r>
            <a:r>
              <a:rPr lang="en-US" sz="1400" dirty="0">
                <a:latin typeface="Times New Roman" panose="02020603050405020304" pitchFamily="18" charset="0"/>
                <a:cs typeface="Times New Roman" panose="02020603050405020304" pitchFamily="18" charset="0"/>
              </a:rPr>
              <a:t> with additional mission and payload details not directly available through the SpaceX API</a:t>
            </a:r>
            <a:r>
              <a:rPr lang="en-US" sz="1400" dirty="0" smtClean="0">
                <a:latin typeface="Times New Roman" panose="02020603050405020304" pitchFamily="18" charset="0"/>
                <a:cs typeface="Times New Roman" panose="02020603050405020304" pitchFamily="18" charset="0"/>
              </a:rPr>
              <a:t>.</a:t>
            </a:r>
          </a:p>
          <a:p>
            <a:pPr algn="just">
              <a:lnSpc>
                <a:spcPct val="100000"/>
              </a:lnSpc>
              <a:spcBef>
                <a:spcPts val="600"/>
              </a:spcBef>
            </a:pPr>
            <a:r>
              <a:rPr lang="en-US" sz="1400" b="1" dirty="0">
                <a:latin typeface="Times New Roman" panose="02020603050405020304" pitchFamily="18" charset="0"/>
                <a:cs typeface="Times New Roman" panose="02020603050405020304" pitchFamily="18" charset="0"/>
              </a:rPr>
              <a:t>HTML pages</a:t>
            </a:r>
            <a:r>
              <a:rPr lang="en-US" sz="1400" dirty="0">
                <a:latin typeface="Times New Roman" panose="02020603050405020304" pitchFamily="18" charset="0"/>
                <a:cs typeface="Times New Roman" panose="02020603050405020304" pitchFamily="18" charset="0"/>
              </a:rPr>
              <a:t> were </a:t>
            </a:r>
            <a:r>
              <a:rPr lang="en-US" sz="1400" dirty="0" smtClean="0">
                <a:latin typeface="Times New Roman" panose="02020603050405020304" pitchFamily="18" charset="0"/>
                <a:cs typeface="Times New Roman" panose="02020603050405020304" pitchFamily="18" charset="0"/>
              </a:rPr>
              <a:t>accessed </a:t>
            </a:r>
            <a:r>
              <a:rPr lang="en-US" sz="1400" dirty="0">
                <a:latin typeface="Times New Roman" panose="02020603050405020304" pitchFamily="18" charset="0"/>
                <a:cs typeface="Times New Roman" panose="02020603050405020304" pitchFamily="18" charset="0"/>
              </a:rPr>
              <a:t>and parsed using </a:t>
            </a:r>
            <a:r>
              <a:rPr lang="en-US" sz="1400" b="1" dirty="0">
                <a:latin typeface="Times New Roman" panose="02020603050405020304" pitchFamily="18" charset="0"/>
                <a:cs typeface="Times New Roman" panose="02020603050405020304" pitchFamily="18" charset="0"/>
              </a:rPr>
              <a:t>Python-based scraping tools</a:t>
            </a:r>
            <a:r>
              <a:rPr lang="en-US" sz="1400" dirty="0">
                <a:latin typeface="Times New Roman" panose="02020603050405020304" pitchFamily="18" charset="0"/>
                <a:cs typeface="Times New Roman" panose="02020603050405020304" pitchFamily="18" charset="0"/>
              </a:rPr>
              <a:t>, enabling structured extraction of tabular launch information</a:t>
            </a:r>
            <a:r>
              <a:rPr lang="en-US" sz="1400" dirty="0" smtClean="0">
                <a:latin typeface="Times New Roman" panose="02020603050405020304" pitchFamily="18" charset="0"/>
                <a:cs typeface="Times New Roman" panose="02020603050405020304" pitchFamily="18" charset="0"/>
              </a:rPr>
              <a:t>.</a:t>
            </a:r>
          </a:p>
          <a:p>
            <a:pPr algn="just">
              <a:lnSpc>
                <a:spcPct val="100000"/>
              </a:lnSpc>
              <a:spcBef>
                <a:spcPts val="600"/>
              </a:spcBef>
            </a:pPr>
            <a:r>
              <a:rPr lang="en-US" sz="1400" dirty="0">
                <a:latin typeface="Times New Roman" panose="02020603050405020304" pitchFamily="18" charset="0"/>
                <a:cs typeface="Times New Roman" panose="02020603050405020304" pitchFamily="18" charset="0"/>
              </a:rPr>
              <a:t>Relevant fields such as </a:t>
            </a:r>
            <a:r>
              <a:rPr lang="en-US" sz="1400" b="1" dirty="0">
                <a:latin typeface="Times New Roman" panose="02020603050405020304" pitchFamily="18" charset="0"/>
                <a:cs typeface="Times New Roman" panose="02020603050405020304" pitchFamily="18" charset="0"/>
              </a:rPr>
              <a:t>payload mass, orbit type, and mission metadata</a:t>
            </a:r>
            <a:r>
              <a:rPr lang="en-US" sz="1400" dirty="0">
                <a:latin typeface="Times New Roman" panose="02020603050405020304" pitchFamily="18" charset="0"/>
                <a:cs typeface="Times New Roman" panose="02020603050405020304" pitchFamily="18" charset="0"/>
              </a:rPr>
              <a:t> were extracted and validated for accuracy</a:t>
            </a:r>
            <a:r>
              <a:rPr lang="en-US" sz="1400" dirty="0" smtClean="0">
                <a:latin typeface="Times New Roman" panose="02020603050405020304" pitchFamily="18" charset="0"/>
                <a:cs typeface="Times New Roman" panose="02020603050405020304" pitchFamily="18" charset="0"/>
              </a:rPr>
              <a:t>.</a:t>
            </a:r>
          </a:p>
          <a:p>
            <a:pPr algn="just">
              <a:lnSpc>
                <a:spcPct val="100000"/>
              </a:lnSpc>
              <a:spcBef>
                <a:spcPts val="600"/>
              </a:spcBef>
            </a:pPr>
            <a:r>
              <a:rPr lang="en-US" sz="1400" dirty="0">
                <a:latin typeface="Times New Roman" panose="02020603050405020304" pitchFamily="18" charset="0"/>
                <a:cs typeface="Times New Roman" panose="02020603050405020304" pitchFamily="18" charset="0"/>
              </a:rPr>
              <a:t>The scraped data was then </a:t>
            </a:r>
            <a:r>
              <a:rPr lang="en-US" sz="1400" b="1" dirty="0">
                <a:latin typeface="Times New Roman" panose="02020603050405020304" pitchFamily="18" charset="0"/>
                <a:cs typeface="Times New Roman" panose="02020603050405020304" pitchFamily="18" charset="0"/>
              </a:rPr>
              <a:t>cleaned, standardized, and merged</a:t>
            </a:r>
            <a:r>
              <a:rPr lang="en-US" sz="1400" dirty="0">
                <a:latin typeface="Times New Roman" panose="02020603050405020304" pitchFamily="18" charset="0"/>
                <a:cs typeface="Times New Roman" panose="02020603050405020304" pitchFamily="18" charset="0"/>
              </a:rPr>
              <a:t> with API-based datasets to form a unified analytical dataset</a:t>
            </a:r>
            <a:r>
              <a:rPr lang="en-US" sz="1400" dirty="0" smtClean="0">
                <a:latin typeface="Times New Roman" panose="02020603050405020304" pitchFamily="18" charset="0"/>
                <a:cs typeface="Times New Roman" panose="02020603050405020304" pitchFamily="18" charset="0"/>
              </a:rPr>
              <a:t>.</a:t>
            </a:r>
          </a:p>
          <a:p>
            <a:pPr algn="just">
              <a:lnSpc>
                <a:spcPct val="100000"/>
              </a:lnSpc>
              <a:spcBef>
                <a:spcPts val="600"/>
              </a:spcBef>
            </a:pPr>
            <a:r>
              <a:rPr lang="en-US" sz="1400" dirty="0">
                <a:latin typeface="Times New Roman" panose="02020603050405020304" pitchFamily="18" charset="0"/>
                <a:cs typeface="Times New Roman" panose="02020603050405020304" pitchFamily="18" charset="0"/>
              </a:rPr>
              <a:t>GitHub Notebook (Web Scraping Data Collection</a:t>
            </a:r>
            <a:r>
              <a:rPr lang="en-US" sz="1400" dirty="0" smtClean="0">
                <a:latin typeface="Times New Roman" panose="02020603050405020304" pitchFamily="18" charset="0"/>
                <a:cs typeface="Times New Roman" panose="02020603050405020304" pitchFamily="18" charset="0"/>
              </a:rPr>
              <a:t>):</a:t>
            </a:r>
          </a:p>
          <a:p>
            <a:pPr marL="0" indent="0" algn="just">
              <a:lnSpc>
                <a:spcPct val="100000"/>
              </a:lnSpc>
              <a:spcBef>
                <a:spcPts val="600"/>
              </a:spcBef>
              <a:buNone/>
            </a:pPr>
            <a:r>
              <a:rPr lang="en-US" sz="1400" dirty="0" smtClean="0">
                <a:latin typeface="Times New Roman" panose="02020603050405020304" pitchFamily="18" charset="0"/>
                <a:cs typeface="Times New Roman" panose="02020603050405020304" pitchFamily="18" charset="0"/>
                <a:hlinkClick r:id="rId3"/>
              </a:rPr>
              <a:t>https://github.com/MuhammadAdeel-DataScientist/IBM-Applied-Data-Science-Capstone/blob/main/02-webscraping.ipynb</a:t>
            </a:r>
            <a:endParaRPr lang="en-US" sz="1400" dirty="0" smtClean="0">
              <a:latin typeface="Times New Roman" panose="02020603050405020304" pitchFamily="18" charset="0"/>
              <a:cs typeface="Times New Roman" panose="02020603050405020304" pitchFamily="18" charset="0"/>
            </a:endParaRPr>
          </a:p>
          <a:p>
            <a:pPr>
              <a:lnSpc>
                <a:spcPct val="100000"/>
              </a:lnSpc>
              <a:spcBef>
                <a:spcPts val="1400"/>
              </a:spcBef>
            </a:pPr>
            <a:endParaRPr lang="en-US" sz="14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3"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1689" y="1973179"/>
            <a:ext cx="3878980" cy="4052393"/>
          </a:xfrm>
          <a:prstGeom prst="rect">
            <a:avLst/>
          </a:prstGeom>
          <a:ln>
            <a:solidFill>
              <a:srgbClr val="0B49CB"/>
            </a:solidFill>
            <a:prstDash val="dash"/>
          </a:ln>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849</TotalTime>
  <Words>3827</Words>
  <Application>Microsoft Office PowerPoint</Application>
  <PresentationFormat>Widescreen</PresentationFormat>
  <Paragraphs>539</Paragraphs>
  <Slides>55</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 Unicode MS</vt:lpstr>
      <vt:lpstr>Abadi</vt:lpstr>
      <vt:lpstr>Arial</vt:lpstr>
      <vt:lpstr>Calibri</vt:lpstr>
      <vt:lpstr>Calibri Light</vt:lpstr>
      <vt:lpstr>IBM Plex Mono SemiBold</vt:lpstr>
      <vt:lpstr>SF Pro</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account</cp:lastModifiedBy>
  <cp:revision>254</cp:revision>
  <dcterms:created xsi:type="dcterms:W3CDTF">2021-04-29T18:58:34Z</dcterms:created>
  <dcterms:modified xsi:type="dcterms:W3CDTF">2025-12-30T09:53:39Z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